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notesSlides/notesSlide5.xml" ContentType="application/vnd.openxmlformats-officedocument.presentationml.notesSlide+xml"/>
  <Override PartName="/ppt/tags/tag2.xml" ContentType="application/vnd.openxmlformats-officedocument.presentationml.tags+xml"/>
  <Override PartName="/ppt/notesSlides/notesSlide6.xml" ContentType="application/vnd.openxmlformats-officedocument.presentationml.notesSlide+xml"/>
  <Override PartName="/ppt/tags/tag3.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4.xml" ContentType="application/vnd.openxmlformats-officedocument.presentationml.tags+xml"/>
  <Override PartName="/ppt/notesSlides/notesSlide9.xml" ContentType="application/vnd.openxmlformats-officedocument.presentationml.notesSlide+xml"/>
  <Override PartName="/ppt/tags/tag5.xml" ContentType="application/vnd.openxmlformats-officedocument.presentationml.tags+xml"/>
  <Override PartName="/ppt/notesSlides/notesSlide10.xml" ContentType="application/vnd.openxmlformats-officedocument.presentationml.notesSlide+xml"/>
  <Override PartName="/ppt/tags/tag6.xml" ContentType="application/vnd.openxmlformats-officedocument.presentationml.tags+xml"/>
  <Override PartName="/ppt/notesSlides/notesSlide11.xml" ContentType="application/vnd.openxmlformats-officedocument.presentationml.notesSlide+xml"/>
  <Override PartName="/ppt/tags/tag7.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8.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9.xml" ContentType="application/vnd.openxmlformats-officedocument.presentationml.tags+xml"/>
  <Override PartName="/ppt/notesSlides/notesSlide17.xml" ContentType="application/vnd.openxmlformats-officedocument.presentationml.notesSlide+xml"/>
  <Override PartName="/ppt/tags/tag10.xml" ContentType="application/vnd.openxmlformats-officedocument.presentationml.tags+xml"/>
  <Override PartName="/ppt/notesSlides/notesSlide18.xml" ContentType="application/vnd.openxmlformats-officedocument.presentationml.notesSlide+xml"/>
  <Override PartName="/ppt/tags/tag11.xml" ContentType="application/vnd.openxmlformats-officedocument.presentationml.tags+xml"/>
  <Override PartName="/ppt/notesSlides/notesSlide19.xml" ContentType="application/vnd.openxmlformats-officedocument.presentationml.notesSlide+xml"/>
  <Override PartName="/ppt/tags/tag12.xml" ContentType="application/vnd.openxmlformats-officedocument.presentationml.tags+xml"/>
  <Override PartName="/ppt/notesSlides/notesSlide20.xml" ContentType="application/vnd.openxmlformats-officedocument.presentationml.notesSlide+xml"/>
  <Override PartName="/ppt/tags/tag13.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930" r:id="rId2"/>
    <p:sldId id="1030" r:id="rId3"/>
    <p:sldId id="1071" r:id="rId4"/>
    <p:sldId id="1052" r:id="rId5"/>
    <p:sldId id="818" r:id="rId6"/>
    <p:sldId id="842" r:id="rId7"/>
    <p:sldId id="1063" r:id="rId8"/>
    <p:sldId id="1062" r:id="rId9"/>
    <p:sldId id="1057" r:id="rId10"/>
    <p:sldId id="1058" r:id="rId11"/>
    <p:sldId id="1060" r:id="rId12"/>
    <p:sldId id="1061" r:id="rId13"/>
    <p:sldId id="1056" r:id="rId14"/>
    <p:sldId id="1064" r:id="rId15"/>
    <p:sldId id="1054" r:id="rId16"/>
    <p:sldId id="1065" r:id="rId17"/>
    <p:sldId id="1066" r:id="rId18"/>
    <p:sldId id="1068" r:id="rId19"/>
    <p:sldId id="1070" r:id="rId20"/>
    <p:sldId id="1069" r:id="rId21"/>
    <p:sldId id="1067" r:id="rId22"/>
    <p:sldId id="874"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DEBE00"/>
    <a:srgbClr val="FFFFFF"/>
    <a:srgbClr val="9C7DB5"/>
    <a:srgbClr val="B89E00"/>
    <a:srgbClr val="52A6DA"/>
    <a:srgbClr val="FFFF66"/>
    <a:srgbClr val="0D0D0D"/>
    <a:srgbClr val="FFCC00"/>
    <a:srgbClr val="FFD80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115" autoAdjust="0"/>
    <p:restoredTop sz="86970" autoAdjust="0"/>
  </p:normalViewPr>
  <p:slideViewPr>
    <p:cSldViewPr snapToGrid="0" snapToObjects="1">
      <p:cViewPr>
        <p:scale>
          <a:sx n="50" d="100"/>
          <a:sy n="50" d="100"/>
        </p:scale>
        <p:origin x="2538" y="1032"/>
      </p:cViewPr>
      <p:guideLst>
        <p:guide orient="horz" pos="2160"/>
        <p:guide pos="3840"/>
      </p:guideLst>
    </p:cSldViewPr>
  </p:slideViewPr>
  <p:notesTextViewPr>
    <p:cViewPr>
      <p:scale>
        <a:sx n="3" d="2"/>
        <a:sy n="3" d="2"/>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8D300C1-EC71-1B4F-AD69-BF8759D8FAF1}" type="datetimeFigureOut">
              <a:rPr lang="en-US"/>
              <a:t>9/3/2018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CH"/>
              <a:t>Click to edit Master text styles</a:t>
            </a:r>
          </a:p>
          <a:p>
            <a:pPr lvl="1"/>
            <a:r>
              <a:rPr lang="fr-CH"/>
              <a:t>Second level</a:t>
            </a:r>
          </a:p>
          <a:p>
            <a:pPr lvl="2"/>
            <a:r>
              <a:rPr lang="fr-CH"/>
              <a:t>Third level</a:t>
            </a:r>
          </a:p>
          <a:p>
            <a:pPr lvl="3"/>
            <a:r>
              <a:rPr lang="fr-CH"/>
              <a:t>Fourth level</a:t>
            </a:r>
          </a:p>
          <a:p>
            <a:pPr lvl="4"/>
            <a:r>
              <a:rPr lang="fr-CH"/>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FF74338-A8B7-9D47-8E13-699E9DBE2766}" type="slidenum">
              <a:rPr/>
              <a:t>‹#›</a:t>
            </a:fld>
            <a:endParaRPr lang="en-US"/>
          </a:p>
        </p:txBody>
      </p:sp>
    </p:spTree>
    <p:extLst>
      <p:ext uri="{BB962C8B-B14F-4D97-AF65-F5344CB8AC3E}">
        <p14:creationId xmlns:p14="http://schemas.microsoft.com/office/powerpoint/2010/main" val="89529270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Placeholder 2"/>
          <p:cNvSpPr>
            <a:spLocks noGrp="1" noRot="1" noChangeAspect="1" noChangeArrowheads="1" noTextEdit="1"/>
          </p:cNvSpPr>
          <p:nvPr>
            <p:ph type="sldImg"/>
          </p:nvPr>
        </p:nvSpPr>
        <p:spPr>
          <a:xfrm>
            <a:off x="381000" y="685800"/>
            <a:ext cx="6096000" cy="3429000"/>
          </a:xfrm>
          <a:ln/>
        </p:spPr>
      </p:sp>
      <p:sp>
        <p:nvSpPr>
          <p:cNvPr id="22530" name="Placeholder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18385227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lvl="2" indent="0" algn="l" defTabSz="457200" rtl="0" eaLnBrk="1" fontAlgn="auto" latinLnBrk="0" hangingPunct="1">
              <a:lnSpc>
                <a:spcPct val="100000"/>
              </a:lnSpc>
              <a:spcBef>
                <a:spcPts val="0"/>
              </a:spcBef>
              <a:spcAft>
                <a:spcPts val="0"/>
              </a:spcAft>
              <a:buClrTx/>
              <a:buSzTx/>
              <a:buFontTx/>
              <a:buNone/>
              <a:tabLst/>
              <a:defRPr/>
            </a:pPr>
            <a:endParaRPr lang="en-US" b="0" i="0" baseline="0" dirty="0" smtClean="0"/>
          </a:p>
        </p:txBody>
      </p:sp>
      <p:sp>
        <p:nvSpPr>
          <p:cNvPr id="4" name="Slide Number Placeholder 3"/>
          <p:cNvSpPr>
            <a:spLocks noGrp="1"/>
          </p:cNvSpPr>
          <p:nvPr>
            <p:ph type="sldNum" sz="quarter" idx="10"/>
          </p:nvPr>
        </p:nvSpPr>
        <p:spPr/>
        <p:txBody>
          <a:bodyPr/>
          <a:lstStyle/>
          <a:p>
            <a:fld id="{9C79769A-D699-432D-BFE5-75CA9A9405FC}" type="slidenum">
              <a:rPr lang="fr-FR" smtClean="0"/>
              <a:pPr/>
              <a:t>10</a:t>
            </a:fld>
            <a:endParaRPr lang="fr-FR"/>
          </a:p>
        </p:txBody>
      </p:sp>
    </p:spTree>
    <p:extLst>
      <p:ext uri="{BB962C8B-B14F-4D97-AF65-F5344CB8AC3E}">
        <p14:creationId xmlns:p14="http://schemas.microsoft.com/office/powerpoint/2010/main" val="23152406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lvl="2" indent="0" algn="l" defTabSz="457200" rtl="0" eaLnBrk="1" fontAlgn="auto" latinLnBrk="0" hangingPunct="1">
              <a:lnSpc>
                <a:spcPct val="100000"/>
              </a:lnSpc>
              <a:spcBef>
                <a:spcPts val="0"/>
              </a:spcBef>
              <a:spcAft>
                <a:spcPts val="0"/>
              </a:spcAft>
              <a:buClrTx/>
              <a:buSzTx/>
              <a:buFontTx/>
              <a:buNone/>
              <a:tabLst/>
              <a:defRPr/>
            </a:pPr>
            <a:endParaRPr lang="en-US" b="0" i="0" baseline="0" dirty="0" smtClean="0"/>
          </a:p>
        </p:txBody>
      </p:sp>
      <p:sp>
        <p:nvSpPr>
          <p:cNvPr id="4" name="Slide Number Placeholder 3"/>
          <p:cNvSpPr>
            <a:spLocks noGrp="1"/>
          </p:cNvSpPr>
          <p:nvPr>
            <p:ph type="sldNum" sz="quarter" idx="10"/>
          </p:nvPr>
        </p:nvSpPr>
        <p:spPr/>
        <p:txBody>
          <a:bodyPr/>
          <a:lstStyle/>
          <a:p>
            <a:fld id="{9C79769A-D699-432D-BFE5-75CA9A9405FC}" type="slidenum">
              <a:rPr lang="fr-FR" smtClean="0"/>
              <a:pPr/>
              <a:t>11</a:t>
            </a:fld>
            <a:endParaRPr lang="fr-FR"/>
          </a:p>
        </p:txBody>
      </p:sp>
    </p:spTree>
    <p:extLst>
      <p:ext uri="{BB962C8B-B14F-4D97-AF65-F5344CB8AC3E}">
        <p14:creationId xmlns:p14="http://schemas.microsoft.com/office/powerpoint/2010/main" val="31089943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lvl="2" indent="0" algn="l" defTabSz="457200" rtl="0" eaLnBrk="1" fontAlgn="auto" latinLnBrk="0" hangingPunct="1">
              <a:lnSpc>
                <a:spcPct val="100000"/>
              </a:lnSpc>
              <a:spcBef>
                <a:spcPts val="0"/>
              </a:spcBef>
              <a:spcAft>
                <a:spcPts val="0"/>
              </a:spcAft>
              <a:buClrTx/>
              <a:buSzTx/>
              <a:buFontTx/>
              <a:buNone/>
              <a:tabLst/>
              <a:defRPr/>
            </a:pPr>
            <a:endParaRPr lang="en-US" b="0" i="0" baseline="0" dirty="0" smtClean="0"/>
          </a:p>
        </p:txBody>
      </p:sp>
      <p:sp>
        <p:nvSpPr>
          <p:cNvPr id="4" name="Slide Number Placeholder 3"/>
          <p:cNvSpPr>
            <a:spLocks noGrp="1"/>
          </p:cNvSpPr>
          <p:nvPr>
            <p:ph type="sldNum" sz="quarter" idx="10"/>
          </p:nvPr>
        </p:nvSpPr>
        <p:spPr/>
        <p:txBody>
          <a:bodyPr/>
          <a:lstStyle/>
          <a:p>
            <a:fld id="{9C79769A-D699-432D-BFE5-75CA9A9405FC}" type="slidenum">
              <a:rPr lang="fr-FR" smtClean="0"/>
              <a:pPr/>
              <a:t>12</a:t>
            </a:fld>
            <a:endParaRPr lang="fr-FR"/>
          </a:p>
        </p:txBody>
      </p:sp>
    </p:spTree>
    <p:extLst>
      <p:ext uri="{BB962C8B-B14F-4D97-AF65-F5344CB8AC3E}">
        <p14:creationId xmlns:p14="http://schemas.microsoft.com/office/powerpoint/2010/main" val="6076838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lvl="2" indent="0" algn="l" defTabSz="457200" rtl="0" eaLnBrk="1" fontAlgn="auto" latinLnBrk="0" hangingPunct="1">
              <a:lnSpc>
                <a:spcPct val="100000"/>
              </a:lnSpc>
              <a:spcBef>
                <a:spcPts val="0"/>
              </a:spcBef>
              <a:spcAft>
                <a:spcPts val="0"/>
              </a:spcAft>
              <a:buClrTx/>
              <a:buSzTx/>
              <a:buFontTx/>
              <a:buNone/>
              <a:tabLst/>
              <a:defRPr/>
            </a:pPr>
            <a:endParaRPr lang="en-US" b="0" i="0" baseline="0" dirty="0" smtClean="0"/>
          </a:p>
        </p:txBody>
      </p:sp>
      <p:sp>
        <p:nvSpPr>
          <p:cNvPr id="4" name="Slide Number Placeholder 3"/>
          <p:cNvSpPr>
            <a:spLocks noGrp="1"/>
          </p:cNvSpPr>
          <p:nvPr>
            <p:ph type="sldNum" sz="quarter" idx="10"/>
          </p:nvPr>
        </p:nvSpPr>
        <p:spPr/>
        <p:txBody>
          <a:bodyPr/>
          <a:lstStyle/>
          <a:p>
            <a:fld id="{9C79769A-D699-432D-BFE5-75CA9A9405FC}" type="slidenum">
              <a:rPr lang="fr-FR" smtClean="0"/>
              <a:pPr/>
              <a:t>13</a:t>
            </a:fld>
            <a:endParaRPr lang="fr-FR"/>
          </a:p>
        </p:txBody>
      </p:sp>
    </p:spTree>
    <p:extLst>
      <p:ext uri="{BB962C8B-B14F-4D97-AF65-F5344CB8AC3E}">
        <p14:creationId xmlns:p14="http://schemas.microsoft.com/office/powerpoint/2010/main" val="26054515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lvl="2" indent="0" algn="l" defTabSz="457200" rtl="0" eaLnBrk="1" fontAlgn="auto" latinLnBrk="0" hangingPunct="1">
              <a:lnSpc>
                <a:spcPct val="100000"/>
              </a:lnSpc>
              <a:spcBef>
                <a:spcPts val="0"/>
              </a:spcBef>
              <a:spcAft>
                <a:spcPts val="0"/>
              </a:spcAft>
              <a:buClrTx/>
              <a:buSzTx/>
              <a:buFontTx/>
              <a:buNone/>
              <a:tabLst/>
              <a:defRPr/>
            </a:pPr>
            <a:endParaRPr lang="en-US" b="0" i="0" baseline="0" dirty="0" smtClean="0"/>
          </a:p>
        </p:txBody>
      </p:sp>
      <p:sp>
        <p:nvSpPr>
          <p:cNvPr id="4" name="Slide Number Placeholder 3"/>
          <p:cNvSpPr>
            <a:spLocks noGrp="1"/>
          </p:cNvSpPr>
          <p:nvPr>
            <p:ph type="sldNum" sz="quarter" idx="10"/>
          </p:nvPr>
        </p:nvSpPr>
        <p:spPr/>
        <p:txBody>
          <a:bodyPr/>
          <a:lstStyle/>
          <a:p>
            <a:fld id="{9C79769A-D699-432D-BFE5-75CA9A9405FC}" type="slidenum">
              <a:rPr lang="fr-FR" smtClean="0"/>
              <a:pPr/>
              <a:t>14</a:t>
            </a:fld>
            <a:endParaRPr lang="fr-FR"/>
          </a:p>
        </p:txBody>
      </p:sp>
    </p:spTree>
    <p:extLst>
      <p:ext uri="{BB962C8B-B14F-4D97-AF65-F5344CB8AC3E}">
        <p14:creationId xmlns:p14="http://schemas.microsoft.com/office/powerpoint/2010/main" val="21596240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lvl="2" indent="0" algn="l" defTabSz="457200" rtl="0" eaLnBrk="1" fontAlgn="auto" latinLnBrk="0" hangingPunct="1">
              <a:lnSpc>
                <a:spcPct val="100000"/>
              </a:lnSpc>
              <a:spcBef>
                <a:spcPts val="0"/>
              </a:spcBef>
              <a:spcAft>
                <a:spcPts val="0"/>
              </a:spcAft>
              <a:buClrTx/>
              <a:buSzTx/>
              <a:buFontTx/>
              <a:buNone/>
              <a:tabLst/>
              <a:defRPr/>
            </a:pPr>
            <a:endParaRPr lang="en-US" b="0" i="0" baseline="0" dirty="0" smtClean="0"/>
          </a:p>
        </p:txBody>
      </p:sp>
      <p:sp>
        <p:nvSpPr>
          <p:cNvPr id="4" name="Slide Number Placeholder 3"/>
          <p:cNvSpPr>
            <a:spLocks noGrp="1"/>
          </p:cNvSpPr>
          <p:nvPr>
            <p:ph type="sldNum" sz="quarter" idx="10"/>
          </p:nvPr>
        </p:nvSpPr>
        <p:spPr/>
        <p:txBody>
          <a:bodyPr/>
          <a:lstStyle/>
          <a:p>
            <a:fld id="{9C79769A-D699-432D-BFE5-75CA9A9405FC}" type="slidenum">
              <a:rPr lang="fr-FR" smtClean="0"/>
              <a:pPr/>
              <a:t>15</a:t>
            </a:fld>
            <a:endParaRPr lang="fr-FR"/>
          </a:p>
        </p:txBody>
      </p:sp>
    </p:spTree>
    <p:extLst>
      <p:ext uri="{BB962C8B-B14F-4D97-AF65-F5344CB8AC3E}">
        <p14:creationId xmlns:p14="http://schemas.microsoft.com/office/powerpoint/2010/main" val="39624620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sz="1200" b="0" i="0" kern="1200" dirty="0" smtClean="0">
                <a:solidFill>
                  <a:schemeClr val="tx1"/>
                </a:solidFill>
                <a:effectLst/>
                <a:latin typeface="+mn-lt"/>
                <a:ea typeface="+mn-ea"/>
                <a:cs typeface="+mn-cs"/>
              </a:rPr>
              <a:t> </a:t>
            </a:r>
            <a:endParaRPr lang="en-US" b="0" i="0" baseline="0" dirty="0" smtClean="0"/>
          </a:p>
        </p:txBody>
      </p:sp>
      <p:sp>
        <p:nvSpPr>
          <p:cNvPr id="4" name="Slide Number Placeholder 3"/>
          <p:cNvSpPr>
            <a:spLocks noGrp="1"/>
          </p:cNvSpPr>
          <p:nvPr>
            <p:ph type="sldNum" sz="quarter" idx="10"/>
          </p:nvPr>
        </p:nvSpPr>
        <p:spPr/>
        <p:txBody>
          <a:bodyPr/>
          <a:lstStyle/>
          <a:p>
            <a:fld id="{9C79769A-D699-432D-BFE5-75CA9A9405FC}" type="slidenum">
              <a:rPr lang="fr-FR" smtClean="0"/>
              <a:pPr/>
              <a:t>16</a:t>
            </a:fld>
            <a:endParaRPr lang="fr-FR"/>
          </a:p>
        </p:txBody>
      </p:sp>
    </p:spTree>
    <p:extLst>
      <p:ext uri="{BB962C8B-B14F-4D97-AF65-F5344CB8AC3E}">
        <p14:creationId xmlns:p14="http://schemas.microsoft.com/office/powerpoint/2010/main" val="12819836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lvl="2" indent="0" algn="l" defTabSz="457200" rtl="0" eaLnBrk="1" fontAlgn="auto" latinLnBrk="0" hangingPunct="1">
              <a:lnSpc>
                <a:spcPct val="100000"/>
              </a:lnSpc>
              <a:spcBef>
                <a:spcPts val="0"/>
              </a:spcBef>
              <a:spcAft>
                <a:spcPts val="0"/>
              </a:spcAft>
              <a:buClrTx/>
              <a:buSzTx/>
              <a:buFontTx/>
              <a:buNone/>
              <a:tabLst/>
              <a:defRPr/>
            </a:pPr>
            <a:endParaRPr lang="en-US" b="0" i="0" baseline="0" dirty="0" smtClean="0"/>
          </a:p>
        </p:txBody>
      </p:sp>
      <p:sp>
        <p:nvSpPr>
          <p:cNvPr id="4" name="Slide Number Placeholder 3"/>
          <p:cNvSpPr>
            <a:spLocks noGrp="1"/>
          </p:cNvSpPr>
          <p:nvPr>
            <p:ph type="sldNum" sz="quarter" idx="10"/>
          </p:nvPr>
        </p:nvSpPr>
        <p:spPr/>
        <p:txBody>
          <a:bodyPr/>
          <a:lstStyle/>
          <a:p>
            <a:fld id="{9C79769A-D699-432D-BFE5-75CA9A9405FC}" type="slidenum">
              <a:rPr lang="fr-FR" smtClean="0"/>
              <a:pPr/>
              <a:t>17</a:t>
            </a:fld>
            <a:endParaRPr lang="fr-FR"/>
          </a:p>
        </p:txBody>
      </p:sp>
    </p:spTree>
    <p:extLst>
      <p:ext uri="{BB962C8B-B14F-4D97-AF65-F5344CB8AC3E}">
        <p14:creationId xmlns:p14="http://schemas.microsoft.com/office/powerpoint/2010/main" val="19264692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lvl="2" indent="0" algn="l" defTabSz="457200" rtl="0" eaLnBrk="1" fontAlgn="auto" latinLnBrk="0" hangingPunct="1">
              <a:lnSpc>
                <a:spcPct val="100000"/>
              </a:lnSpc>
              <a:spcBef>
                <a:spcPts val="0"/>
              </a:spcBef>
              <a:spcAft>
                <a:spcPts val="0"/>
              </a:spcAft>
              <a:buClrTx/>
              <a:buSzTx/>
              <a:buFontTx/>
              <a:buNone/>
              <a:tabLst/>
              <a:defRPr/>
            </a:pPr>
            <a:endParaRPr lang="en-US" b="0" i="0" baseline="0" dirty="0" smtClean="0"/>
          </a:p>
        </p:txBody>
      </p:sp>
      <p:sp>
        <p:nvSpPr>
          <p:cNvPr id="4" name="Slide Number Placeholder 3"/>
          <p:cNvSpPr>
            <a:spLocks noGrp="1"/>
          </p:cNvSpPr>
          <p:nvPr>
            <p:ph type="sldNum" sz="quarter" idx="10"/>
          </p:nvPr>
        </p:nvSpPr>
        <p:spPr/>
        <p:txBody>
          <a:bodyPr/>
          <a:lstStyle/>
          <a:p>
            <a:fld id="{9C79769A-D699-432D-BFE5-75CA9A9405FC}" type="slidenum">
              <a:rPr lang="fr-FR" smtClean="0"/>
              <a:pPr/>
              <a:t>18</a:t>
            </a:fld>
            <a:endParaRPr lang="fr-FR"/>
          </a:p>
        </p:txBody>
      </p:sp>
    </p:spTree>
    <p:extLst>
      <p:ext uri="{BB962C8B-B14F-4D97-AF65-F5344CB8AC3E}">
        <p14:creationId xmlns:p14="http://schemas.microsoft.com/office/powerpoint/2010/main" val="38256054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lvl="2" indent="0" algn="l" defTabSz="457200" rtl="0" eaLnBrk="1" fontAlgn="auto" latinLnBrk="0" hangingPunct="1">
              <a:lnSpc>
                <a:spcPct val="100000"/>
              </a:lnSpc>
              <a:spcBef>
                <a:spcPts val="0"/>
              </a:spcBef>
              <a:spcAft>
                <a:spcPts val="0"/>
              </a:spcAft>
              <a:buClrTx/>
              <a:buSzTx/>
              <a:buFontTx/>
              <a:buNone/>
              <a:tabLst/>
              <a:defRPr/>
            </a:pPr>
            <a:endParaRPr lang="en-US" b="0" i="0" baseline="0" dirty="0" smtClean="0"/>
          </a:p>
        </p:txBody>
      </p:sp>
      <p:sp>
        <p:nvSpPr>
          <p:cNvPr id="4" name="Slide Number Placeholder 3"/>
          <p:cNvSpPr>
            <a:spLocks noGrp="1"/>
          </p:cNvSpPr>
          <p:nvPr>
            <p:ph type="sldNum" sz="quarter" idx="10"/>
          </p:nvPr>
        </p:nvSpPr>
        <p:spPr/>
        <p:txBody>
          <a:bodyPr/>
          <a:lstStyle/>
          <a:p>
            <a:fld id="{9C79769A-D699-432D-BFE5-75CA9A9405FC}" type="slidenum">
              <a:rPr lang="fr-FR" smtClean="0"/>
              <a:pPr/>
              <a:t>19</a:t>
            </a:fld>
            <a:endParaRPr lang="fr-FR"/>
          </a:p>
        </p:txBody>
      </p:sp>
    </p:spTree>
    <p:extLst>
      <p:ext uri="{BB962C8B-B14F-4D97-AF65-F5344CB8AC3E}">
        <p14:creationId xmlns:p14="http://schemas.microsoft.com/office/powerpoint/2010/main" val="24966803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sz="1200" b="0" i="0" kern="1200" dirty="0" smtClean="0">
                <a:solidFill>
                  <a:schemeClr val="tx1"/>
                </a:solidFill>
                <a:effectLst/>
                <a:latin typeface="+mn-lt"/>
                <a:ea typeface="+mn-ea"/>
                <a:cs typeface="+mn-cs"/>
              </a:rPr>
              <a:t> </a:t>
            </a:r>
            <a:endParaRPr lang="en-US" b="0" i="0" baseline="0" dirty="0" smtClean="0"/>
          </a:p>
        </p:txBody>
      </p:sp>
      <p:sp>
        <p:nvSpPr>
          <p:cNvPr id="4" name="Slide Number Placeholder 3"/>
          <p:cNvSpPr>
            <a:spLocks noGrp="1"/>
          </p:cNvSpPr>
          <p:nvPr>
            <p:ph type="sldNum" sz="quarter" idx="10"/>
          </p:nvPr>
        </p:nvSpPr>
        <p:spPr/>
        <p:txBody>
          <a:bodyPr/>
          <a:lstStyle/>
          <a:p>
            <a:fld id="{9C79769A-D699-432D-BFE5-75CA9A9405FC}" type="slidenum">
              <a:rPr lang="fr-FR" smtClean="0"/>
              <a:pPr/>
              <a:t>2</a:t>
            </a:fld>
            <a:endParaRPr lang="fr-FR"/>
          </a:p>
        </p:txBody>
      </p:sp>
    </p:spTree>
    <p:extLst>
      <p:ext uri="{BB962C8B-B14F-4D97-AF65-F5344CB8AC3E}">
        <p14:creationId xmlns:p14="http://schemas.microsoft.com/office/powerpoint/2010/main" val="7870270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lvl="2" indent="0" algn="l" defTabSz="457200" rtl="0" eaLnBrk="1" fontAlgn="auto" latinLnBrk="0" hangingPunct="1">
              <a:lnSpc>
                <a:spcPct val="100000"/>
              </a:lnSpc>
              <a:spcBef>
                <a:spcPts val="0"/>
              </a:spcBef>
              <a:spcAft>
                <a:spcPts val="0"/>
              </a:spcAft>
              <a:buClrTx/>
              <a:buSzTx/>
              <a:buFontTx/>
              <a:buNone/>
              <a:tabLst/>
              <a:defRPr/>
            </a:pPr>
            <a:endParaRPr lang="en-US" b="0" i="0" baseline="0" dirty="0" smtClean="0"/>
          </a:p>
        </p:txBody>
      </p:sp>
      <p:sp>
        <p:nvSpPr>
          <p:cNvPr id="4" name="Slide Number Placeholder 3"/>
          <p:cNvSpPr>
            <a:spLocks noGrp="1"/>
          </p:cNvSpPr>
          <p:nvPr>
            <p:ph type="sldNum" sz="quarter" idx="10"/>
          </p:nvPr>
        </p:nvSpPr>
        <p:spPr/>
        <p:txBody>
          <a:bodyPr/>
          <a:lstStyle/>
          <a:p>
            <a:fld id="{9C79769A-D699-432D-BFE5-75CA9A9405FC}" type="slidenum">
              <a:rPr lang="fr-FR" smtClean="0"/>
              <a:pPr/>
              <a:t>20</a:t>
            </a:fld>
            <a:endParaRPr lang="fr-FR"/>
          </a:p>
        </p:txBody>
      </p:sp>
    </p:spTree>
    <p:extLst>
      <p:ext uri="{BB962C8B-B14F-4D97-AF65-F5344CB8AC3E}">
        <p14:creationId xmlns:p14="http://schemas.microsoft.com/office/powerpoint/2010/main" val="33194465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lvl="2" indent="0" algn="l" defTabSz="457200" rtl="0" eaLnBrk="1" fontAlgn="auto" latinLnBrk="0" hangingPunct="1">
              <a:lnSpc>
                <a:spcPct val="100000"/>
              </a:lnSpc>
              <a:spcBef>
                <a:spcPts val="0"/>
              </a:spcBef>
              <a:spcAft>
                <a:spcPts val="0"/>
              </a:spcAft>
              <a:buClrTx/>
              <a:buSzTx/>
              <a:buFontTx/>
              <a:buNone/>
              <a:tabLst/>
              <a:defRPr/>
            </a:pPr>
            <a:endParaRPr lang="en-US" b="0" i="0" baseline="0" dirty="0" smtClean="0"/>
          </a:p>
        </p:txBody>
      </p:sp>
      <p:sp>
        <p:nvSpPr>
          <p:cNvPr id="4" name="Slide Number Placeholder 3"/>
          <p:cNvSpPr>
            <a:spLocks noGrp="1"/>
          </p:cNvSpPr>
          <p:nvPr>
            <p:ph type="sldNum" sz="quarter" idx="10"/>
          </p:nvPr>
        </p:nvSpPr>
        <p:spPr/>
        <p:txBody>
          <a:bodyPr/>
          <a:lstStyle/>
          <a:p>
            <a:fld id="{9C79769A-D699-432D-BFE5-75CA9A9405FC}" type="slidenum">
              <a:rPr lang="fr-FR" smtClean="0"/>
              <a:pPr/>
              <a:t>21</a:t>
            </a:fld>
            <a:endParaRPr lang="fr-FR"/>
          </a:p>
        </p:txBody>
      </p:sp>
    </p:spTree>
    <p:extLst>
      <p:ext uri="{BB962C8B-B14F-4D97-AF65-F5344CB8AC3E}">
        <p14:creationId xmlns:p14="http://schemas.microsoft.com/office/powerpoint/2010/main" val="12272133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lvl="2" indent="0" algn="l" defTabSz="457200" rtl="0" eaLnBrk="1" fontAlgn="auto" latinLnBrk="0" hangingPunct="1">
              <a:lnSpc>
                <a:spcPct val="100000"/>
              </a:lnSpc>
              <a:spcBef>
                <a:spcPts val="0"/>
              </a:spcBef>
              <a:spcAft>
                <a:spcPts val="0"/>
              </a:spcAft>
              <a:buClrTx/>
              <a:buSzTx/>
              <a:buFontTx/>
              <a:buNone/>
              <a:tabLst/>
              <a:defRPr/>
            </a:pPr>
            <a:endParaRPr lang="en-US" b="0" i="0" baseline="0" dirty="0" smtClean="0"/>
          </a:p>
        </p:txBody>
      </p:sp>
      <p:sp>
        <p:nvSpPr>
          <p:cNvPr id="4" name="Slide Number Placeholder 3"/>
          <p:cNvSpPr>
            <a:spLocks noGrp="1"/>
          </p:cNvSpPr>
          <p:nvPr>
            <p:ph type="sldNum" sz="quarter" idx="10"/>
          </p:nvPr>
        </p:nvSpPr>
        <p:spPr/>
        <p:txBody>
          <a:bodyPr/>
          <a:lstStyle/>
          <a:p>
            <a:fld id="{9C79769A-D699-432D-BFE5-75CA9A9405FC}" type="slidenum">
              <a:rPr lang="fr-FR" smtClean="0"/>
              <a:pPr/>
              <a:t>22</a:t>
            </a:fld>
            <a:endParaRPr lang="fr-FR"/>
          </a:p>
        </p:txBody>
      </p:sp>
    </p:spTree>
    <p:extLst>
      <p:ext uri="{BB962C8B-B14F-4D97-AF65-F5344CB8AC3E}">
        <p14:creationId xmlns:p14="http://schemas.microsoft.com/office/powerpoint/2010/main" val="33186044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sz="1200" b="0" i="0" kern="1200" dirty="0" smtClean="0">
                <a:solidFill>
                  <a:schemeClr val="tx1"/>
                </a:solidFill>
                <a:effectLst/>
                <a:latin typeface="+mn-lt"/>
                <a:ea typeface="+mn-ea"/>
                <a:cs typeface="+mn-cs"/>
              </a:rPr>
              <a:t> </a:t>
            </a:r>
            <a:endParaRPr lang="en-US" b="0" i="0" baseline="0" dirty="0" smtClean="0"/>
          </a:p>
        </p:txBody>
      </p:sp>
      <p:sp>
        <p:nvSpPr>
          <p:cNvPr id="4" name="Slide Number Placeholder 3"/>
          <p:cNvSpPr>
            <a:spLocks noGrp="1"/>
          </p:cNvSpPr>
          <p:nvPr>
            <p:ph type="sldNum" sz="quarter" idx="10"/>
          </p:nvPr>
        </p:nvSpPr>
        <p:spPr/>
        <p:txBody>
          <a:bodyPr/>
          <a:lstStyle/>
          <a:p>
            <a:fld id="{9C79769A-D699-432D-BFE5-75CA9A9405FC}" type="slidenum">
              <a:rPr lang="fr-FR" smtClean="0"/>
              <a:pPr/>
              <a:t>3</a:t>
            </a:fld>
            <a:endParaRPr lang="fr-FR"/>
          </a:p>
        </p:txBody>
      </p:sp>
    </p:spTree>
    <p:extLst>
      <p:ext uri="{BB962C8B-B14F-4D97-AF65-F5344CB8AC3E}">
        <p14:creationId xmlns:p14="http://schemas.microsoft.com/office/powerpoint/2010/main" val="21993527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sz="1200" b="0" i="0" kern="1200" dirty="0" smtClean="0">
                <a:solidFill>
                  <a:schemeClr val="tx1"/>
                </a:solidFill>
                <a:effectLst/>
                <a:latin typeface="+mn-lt"/>
                <a:ea typeface="+mn-ea"/>
                <a:cs typeface="+mn-cs"/>
              </a:rPr>
              <a:t> </a:t>
            </a:r>
            <a:endParaRPr lang="en-US" b="0" i="0" baseline="0" dirty="0" smtClean="0"/>
          </a:p>
        </p:txBody>
      </p:sp>
      <p:sp>
        <p:nvSpPr>
          <p:cNvPr id="4" name="Slide Number Placeholder 3"/>
          <p:cNvSpPr>
            <a:spLocks noGrp="1"/>
          </p:cNvSpPr>
          <p:nvPr>
            <p:ph type="sldNum" sz="quarter" idx="10"/>
          </p:nvPr>
        </p:nvSpPr>
        <p:spPr/>
        <p:txBody>
          <a:bodyPr/>
          <a:lstStyle/>
          <a:p>
            <a:fld id="{9C79769A-D699-432D-BFE5-75CA9A9405FC}" type="slidenum">
              <a:rPr lang="fr-FR" smtClean="0"/>
              <a:pPr/>
              <a:t>4</a:t>
            </a:fld>
            <a:endParaRPr lang="fr-FR"/>
          </a:p>
        </p:txBody>
      </p:sp>
    </p:spTree>
    <p:extLst>
      <p:ext uri="{BB962C8B-B14F-4D97-AF65-F5344CB8AC3E}">
        <p14:creationId xmlns:p14="http://schemas.microsoft.com/office/powerpoint/2010/main" val="3890624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lvl="2" indent="0" algn="l" defTabSz="457200" rtl="0" eaLnBrk="1" fontAlgn="auto" latinLnBrk="0" hangingPunct="1">
              <a:lnSpc>
                <a:spcPct val="100000"/>
              </a:lnSpc>
              <a:spcBef>
                <a:spcPts val="0"/>
              </a:spcBef>
              <a:spcAft>
                <a:spcPts val="0"/>
              </a:spcAft>
              <a:buClrTx/>
              <a:buSzTx/>
              <a:buFontTx/>
              <a:buNone/>
              <a:tabLst/>
              <a:defRPr/>
            </a:pPr>
            <a:endParaRPr lang="en-US" b="0" i="0" baseline="0" dirty="0" smtClean="0"/>
          </a:p>
        </p:txBody>
      </p:sp>
      <p:sp>
        <p:nvSpPr>
          <p:cNvPr id="4" name="Slide Number Placeholder 3"/>
          <p:cNvSpPr>
            <a:spLocks noGrp="1"/>
          </p:cNvSpPr>
          <p:nvPr>
            <p:ph type="sldNum" sz="quarter" idx="10"/>
          </p:nvPr>
        </p:nvSpPr>
        <p:spPr/>
        <p:txBody>
          <a:bodyPr/>
          <a:lstStyle/>
          <a:p>
            <a:fld id="{9C79769A-D699-432D-BFE5-75CA9A9405FC}" type="slidenum">
              <a:rPr lang="fr-FR" smtClean="0"/>
              <a:pPr/>
              <a:t>5</a:t>
            </a:fld>
            <a:endParaRPr lang="fr-FR"/>
          </a:p>
        </p:txBody>
      </p:sp>
    </p:spTree>
    <p:extLst>
      <p:ext uri="{BB962C8B-B14F-4D97-AF65-F5344CB8AC3E}">
        <p14:creationId xmlns:p14="http://schemas.microsoft.com/office/powerpoint/2010/main" val="33186044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lvl="2" indent="0" algn="l" defTabSz="457200" rtl="0" eaLnBrk="1" fontAlgn="auto" latinLnBrk="0" hangingPunct="1">
              <a:lnSpc>
                <a:spcPct val="100000"/>
              </a:lnSpc>
              <a:spcBef>
                <a:spcPts val="0"/>
              </a:spcBef>
              <a:spcAft>
                <a:spcPts val="0"/>
              </a:spcAft>
              <a:buClrTx/>
              <a:buSzTx/>
              <a:buFontTx/>
              <a:buNone/>
              <a:tabLst/>
              <a:defRPr/>
            </a:pPr>
            <a:endParaRPr lang="en-US" b="0" i="0" baseline="0" dirty="0" smtClean="0"/>
          </a:p>
        </p:txBody>
      </p:sp>
      <p:sp>
        <p:nvSpPr>
          <p:cNvPr id="4" name="Slide Number Placeholder 3"/>
          <p:cNvSpPr>
            <a:spLocks noGrp="1"/>
          </p:cNvSpPr>
          <p:nvPr>
            <p:ph type="sldNum" sz="quarter" idx="10"/>
          </p:nvPr>
        </p:nvSpPr>
        <p:spPr/>
        <p:txBody>
          <a:bodyPr/>
          <a:lstStyle/>
          <a:p>
            <a:fld id="{9C79769A-D699-432D-BFE5-75CA9A9405FC}" type="slidenum">
              <a:rPr lang="fr-FR" smtClean="0"/>
              <a:pPr/>
              <a:t>6</a:t>
            </a:fld>
            <a:endParaRPr lang="fr-FR"/>
          </a:p>
        </p:txBody>
      </p:sp>
    </p:spTree>
    <p:extLst>
      <p:ext uri="{BB962C8B-B14F-4D97-AF65-F5344CB8AC3E}">
        <p14:creationId xmlns:p14="http://schemas.microsoft.com/office/powerpoint/2010/main" val="33186044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lvl="2" indent="0" algn="l" defTabSz="457200" rtl="0" eaLnBrk="1" fontAlgn="auto" latinLnBrk="0" hangingPunct="1">
              <a:lnSpc>
                <a:spcPct val="100000"/>
              </a:lnSpc>
              <a:spcBef>
                <a:spcPts val="0"/>
              </a:spcBef>
              <a:spcAft>
                <a:spcPts val="0"/>
              </a:spcAft>
              <a:buClrTx/>
              <a:buSzTx/>
              <a:buFontTx/>
              <a:buNone/>
              <a:tabLst/>
              <a:defRPr/>
            </a:pPr>
            <a:endParaRPr lang="en-US" b="0" i="0" baseline="0" dirty="0" smtClean="0"/>
          </a:p>
        </p:txBody>
      </p:sp>
      <p:sp>
        <p:nvSpPr>
          <p:cNvPr id="4" name="Slide Number Placeholder 3"/>
          <p:cNvSpPr>
            <a:spLocks noGrp="1"/>
          </p:cNvSpPr>
          <p:nvPr>
            <p:ph type="sldNum" sz="quarter" idx="10"/>
          </p:nvPr>
        </p:nvSpPr>
        <p:spPr/>
        <p:txBody>
          <a:bodyPr/>
          <a:lstStyle/>
          <a:p>
            <a:fld id="{9C79769A-D699-432D-BFE5-75CA9A9405FC}" type="slidenum">
              <a:rPr lang="fr-FR" smtClean="0"/>
              <a:pPr/>
              <a:t>7</a:t>
            </a:fld>
            <a:endParaRPr lang="fr-FR"/>
          </a:p>
        </p:txBody>
      </p:sp>
    </p:spTree>
    <p:extLst>
      <p:ext uri="{BB962C8B-B14F-4D97-AF65-F5344CB8AC3E}">
        <p14:creationId xmlns:p14="http://schemas.microsoft.com/office/powerpoint/2010/main" val="34624502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lvl="2" indent="0" algn="l" defTabSz="457200" rtl="0" eaLnBrk="1" fontAlgn="auto" latinLnBrk="0" hangingPunct="1">
              <a:lnSpc>
                <a:spcPct val="100000"/>
              </a:lnSpc>
              <a:spcBef>
                <a:spcPts val="0"/>
              </a:spcBef>
              <a:spcAft>
                <a:spcPts val="0"/>
              </a:spcAft>
              <a:buClrTx/>
              <a:buSzTx/>
              <a:buFontTx/>
              <a:buNone/>
              <a:tabLst/>
              <a:defRPr/>
            </a:pPr>
            <a:endParaRPr lang="en-US" b="0" i="0" baseline="0" dirty="0" smtClean="0"/>
          </a:p>
        </p:txBody>
      </p:sp>
      <p:sp>
        <p:nvSpPr>
          <p:cNvPr id="4" name="Slide Number Placeholder 3"/>
          <p:cNvSpPr>
            <a:spLocks noGrp="1"/>
          </p:cNvSpPr>
          <p:nvPr>
            <p:ph type="sldNum" sz="quarter" idx="10"/>
          </p:nvPr>
        </p:nvSpPr>
        <p:spPr/>
        <p:txBody>
          <a:bodyPr/>
          <a:lstStyle/>
          <a:p>
            <a:fld id="{9C79769A-D699-432D-BFE5-75CA9A9405FC}" type="slidenum">
              <a:rPr lang="fr-FR" smtClean="0"/>
              <a:pPr/>
              <a:t>8</a:t>
            </a:fld>
            <a:endParaRPr lang="fr-FR"/>
          </a:p>
        </p:txBody>
      </p:sp>
    </p:spTree>
    <p:extLst>
      <p:ext uri="{BB962C8B-B14F-4D97-AF65-F5344CB8AC3E}">
        <p14:creationId xmlns:p14="http://schemas.microsoft.com/office/powerpoint/2010/main" val="34241521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lvl="2" indent="0" algn="l" defTabSz="457200" rtl="0" eaLnBrk="1" fontAlgn="auto" latinLnBrk="0" hangingPunct="1">
              <a:lnSpc>
                <a:spcPct val="100000"/>
              </a:lnSpc>
              <a:spcBef>
                <a:spcPts val="0"/>
              </a:spcBef>
              <a:spcAft>
                <a:spcPts val="0"/>
              </a:spcAft>
              <a:buClrTx/>
              <a:buSzTx/>
              <a:buFontTx/>
              <a:buNone/>
              <a:tabLst/>
              <a:defRPr/>
            </a:pPr>
            <a:endParaRPr lang="en-US" b="0" i="0" baseline="0" dirty="0" smtClean="0"/>
          </a:p>
        </p:txBody>
      </p:sp>
      <p:sp>
        <p:nvSpPr>
          <p:cNvPr id="4" name="Slide Number Placeholder 3"/>
          <p:cNvSpPr>
            <a:spLocks noGrp="1"/>
          </p:cNvSpPr>
          <p:nvPr>
            <p:ph type="sldNum" sz="quarter" idx="10"/>
          </p:nvPr>
        </p:nvSpPr>
        <p:spPr/>
        <p:txBody>
          <a:bodyPr/>
          <a:lstStyle/>
          <a:p>
            <a:fld id="{9C79769A-D699-432D-BFE5-75CA9A9405FC}" type="slidenum">
              <a:rPr lang="fr-FR" smtClean="0"/>
              <a:pPr/>
              <a:t>9</a:t>
            </a:fld>
            <a:endParaRPr lang="fr-FR"/>
          </a:p>
        </p:txBody>
      </p:sp>
    </p:spTree>
    <p:extLst>
      <p:ext uri="{BB962C8B-B14F-4D97-AF65-F5344CB8AC3E}">
        <p14:creationId xmlns:p14="http://schemas.microsoft.com/office/powerpoint/2010/main" val="37478616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fr-CH"/>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CH"/>
              <a:t>Click to edit Master subtitle style</a:t>
            </a:r>
            <a:endParaRPr lang="en-US"/>
          </a:p>
        </p:txBody>
      </p:sp>
      <p:sp>
        <p:nvSpPr>
          <p:cNvPr id="4" name="Date Placeholder 3"/>
          <p:cNvSpPr>
            <a:spLocks noGrp="1"/>
          </p:cNvSpPr>
          <p:nvPr>
            <p:ph type="dt" sz="half" idx="10"/>
          </p:nvPr>
        </p:nvSpPr>
        <p:spPr/>
        <p:txBody>
          <a:bodyPr/>
          <a:lstStyle/>
          <a:p>
            <a:fld id="{AB4F71F0-A6DA-BA4E-B101-0590CB112D75}" type="datetimeFigureOut">
              <a:rPr lang="en-US"/>
              <a:t>9/3/2018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F031A7-900E-C748-9993-F4586C25FD01}" type="slidenum">
              <a:rPr/>
              <a:t>‹#›</a:t>
            </a:fld>
            <a:endParaRPr lang="en-US"/>
          </a:p>
        </p:txBody>
      </p:sp>
    </p:spTree>
    <p:extLst>
      <p:ext uri="{BB962C8B-B14F-4D97-AF65-F5344CB8AC3E}">
        <p14:creationId xmlns:p14="http://schemas.microsoft.com/office/powerpoint/2010/main" val="14065152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H"/>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fr-CH"/>
              <a:t>Click to edit Master text styles</a:t>
            </a:r>
          </a:p>
          <a:p>
            <a:pPr lvl="1"/>
            <a:r>
              <a:rPr lang="fr-CH"/>
              <a:t>Second level</a:t>
            </a:r>
          </a:p>
          <a:p>
            <a:pPr lvl="2"/>
            <a:r>
              <a:rPr lang="fr-CH"/>
              <a:t>Third level</a:t>
            </a:r>
          </a:p>
          <a:p>
            <a:pPr lvl="3"/>
            <a:r>
              <a:rPr lang="fr-CH"/>
              <a:t>Fourth level</a:t>
            </a:r>
          </a:p>
          <a:p>
            <a:pPr lvl="4"/>
            <a:r>
              <a:rPr lang="fr-CH"/>
              <a:t>Fifth level</a:t>
            </a:r>
            <a:endParaRPr lang="en-US"/>
          </a:p>
        </p:txBody>
      </p:sp>
      <p:sp>
        <p:nvSpPr>
          <p:cNvPr id="4" name="Date Placeholder 3"/>
          <p:cNvSpPr>
            <a:spLocks noGrp="1"/>
          </p:cNvSpPr>
          <p:nvPr>
            <p:ph type="dt" sz="half" idx="10"/>
          </p:nvPr>
        </p:nvSpPr>
        <p:spPr/>
        <p:txBody>
          <a:bodyPr/>
          <a:lstStyle/>
          <a:p>
            <a:fld id="{AB4F71F0-A6DA-BA4E-B101-0590CB112D75}" type="datetimeFigureOut">
              <a:rPr lang="en-US"/>
              <a:t>9/3/2018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F031A7-900E-C748-9993-F4586C25FD01}" type="slidenum">
              <a:rPr/>
              <a:t>‹#›</a:t>
            </a:fld>
            <a:endParaRPr lang="en-US"/>
          </a:p>
        </p:txBody>
      </p:sp>
    </p:spTree>
    <p:extLst>
      <p:ext uri="{BB962C8B-B14F-4D97-AF65-F5344CB8AC3E}">
        <p14:creationId xmlns:p14="http://schemas.microsoft.com/office/powerpoint/2010/main" val="2560086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fr-CH"/>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fr-CH"/>
              <a:t>Click to edit Master text styles</a:t>
            </a:r>
          </a:p>
          <a:p>
            <a:pPr lvl="1"/>
            <a:r>
              <a:rPr lang="fr-CH"/>
              <a:t>Second level</a:t>
            </a:r>
          </a:p>
          <a:p>
            <a:pPr lvl="2"/>
            <a:r>
              <a:rPr lang="fr-CH"/>
              <a:t>Third level</a:t>
            </a:r>
          </a:p>
          <a:p>
            <a:pPr lvl="3"/>
            <a:r>
              <a:rPr lang="fr-CH"/>
              <a:t>Fourth level</a:t>
            </a:r>
          </a:p>
          <a:p>
            <a:pPr lvl="4"/>
            <a:r>
              <a:rPr lang="fr-CH"/>
              <a:t>Fifth level</a:t>
            </a:r>
            <a:endParaRPr lang="en-US"/>
          </a:p>
        </p:txBody>
      </p:sp>
      <p:sp>
        <p:nvSpPr>
          <p:cNvPr id="4" name="Date Placeholder 3"/>
          <p:cNvSpPr>
            <a:spLocks noGrp="1"/>
          </p:cNvSpPr>
          <p:nvPr>
            <p:ph type="dt" sz="half" idx="10"/>
          </p:nvPr>
        </p:nvSpPr>
        <p:spPr/>
        <p:txBody>
          <a:bodyPr/>
          <a:lstStyle/>
          <a:p>
            <a:fld id="{AB4F71F0-A6DA-BA4E-B101-0590CB112D75}" type="datetimeFigureOut">
              <a:rPr lang="en-US"/>
              <a:t>9/3/2018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F031A7-900E-C748-9993-F4586C25FD01}" type="slidenum">
              <a:rPr/>
              <a:t>‹#›</a:t>
            </a:fld>
            <a:endParaRPr lang="en-US"/>
          </a:p>
        </p:txBody>
      </p:sp>
    </p:spTree>
    <p:extLst>
      <p:ext uri="{BB962C8B-B14F-4D97-AF65-F5344CB8AC3E}">
        <p14:creationId xmlns:p14="http://schemas.microsoft.com/office/powerpoint/2010/main" val="42337898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H"/>
              <a:t>Click to edit Master title style</a:t>
            </a:r>
            <a:endParaRPr lang="en-US"/>
          </a:p>
        </p:txBody>
      </p:sp>
      <p:sp>
        <p:nvSpPr>
          <p:cNvPr id="3" name="Content Placeholder 2"/>
          <p:cNvSpPr>
            <a:spLocks noGrp="1"/>
          </p:cNvSpPr>
          <p:nvPr>
            <p:ph idx="1"/>
          </p:nvPr>
        </p:nvSpPr>
        <p:spPr/>
        <p:txBody>
          <a:bodyPr/>
          <a:lstStyle/>
          <a:p>
            <a:pPr lvl="0"/>
            <a:r>
              <a:rPr lang="fr-CH"/>
              <a:t>Click to edit Master text styles</a:t>
            </a:r>
          </a:p>
          <a:p>
            <a:pPr lvl="1"/>
            <a:r>
              <a:rPr lang="fr-CH"/>
              <a:t>Second level</a:t>
            </a:r>
          </a:p>
          <a:p>
            <a:pPr lvl="2"/>
            <a:r>
              <a:rPr lang="fr-CH"/>
              <a:t>Third level</a:t>
            </a:r>
          </a:p>
          <a:p>
            <a:pPr lvl="3"/>
            <a:r>
              <a:rPr lang="fr-CH"/>
              <a:t>Fourth level</a:t>
            </a:r>
          </a:p>
          <a:p>
            <a:pPr lvl="4"/>
            <a:r>
              <a:rPr lang="fr-CH"/>
              <a:t>Fifth level</a:t>
            </a:r>
            <a:endParaRPr lang="en-US"/>
          </a:p>
        </p:txBody>
      </p:sp>
      <p:sp>
        <p:nvSpPr>
          <p:cNvPr id="4" name="Date Placeholder 3"/>
          <p:cNvSpPr>
            <a:spLocks noGrp="1"/>
          </p:cNvSpPr>
          <p:nvPr>
            <p:ph type="dt" sz="half" idx="10"/>
          </p:nvPr>
        </p:nvSpPr>
        <p:spPr/>
        <p:txBody>
          <a:bodyPr/>
          <a:lstStyle/>
          <a:p>
            <a:fld id="{AB4F71F0-A6DA-BA4E-B101-0590CB112D75}" type="datetimeFigureOut">
              <a:rPr lang="en-US"/>
              <a:t>9/3/2018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F031A7-900E-C748-9993-F4586C25FD01}" type="slidenum">
              <a:rPr/>
              <a:t>‹#›</a:t>
            </a:fld>
            <a:endParaRPr lang="en-US"/>
          </a:p>
        </p:txBody>
      </p:sp>
    </p:spTree>
    <p:extLst>
      <p:ext uri="{BB962C8B-B14F-4D97-AF65-F5344CB8AC3E}">
        <p14:creationId xmlns:p14="http://schemas.microsoft.com/office/powerpoint/2010/main" val="16003592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fr-CH"/>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CH"/>
              <a:t>Click to edit Master text styles</a:t>
            </a:r>
          </a:p>
        </p:txBody>
      </p:sp>
      <p:sp>
        <p:nvSpPr>
          <p:cNvPr id="4" name="Date Placeholder 3"/>
          <p:cNvSpPr>
            <a:spLocks noGrp="1"/>
          </p:cNvSpPr>
          <p:nvPr>
            <p:ph type="dt" sz="half" idx="10"/>
          </p:nvPr>
        </p:nvSpPr>
        <p:spPr/>
        <p:txBody>
          <a:bodyPr/>
          <a:lstStyle/>
          <a:p>
            <a:fld id="{AB4F71F0-A6DA-BA4E-B101-0590CB112D75}" type="datetimeFigureOut">
              <a:rPr lang="en-US"/>
              <a:t>9/3/2018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F031A7-900E-C748-9993-F4586C25FD01}" type="slidenum">
              <a:rPr/>
              <a:t>‹#›</a:t>
            </a:fld>
            <a:endParaRPr lang="en-US"/>
          </a:p>
        </p:txBody>
      </p:sp>
    </p:spTree>
    <p:extLst>
      <p:ext uri="{BB962C8B-B14F-4D97-AF65-F5344CB8AC3E}">
        <p14:creationId xmlns:p14="http://schemas.microsoft.com/office/powerpoint/2010/main" val="4389394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H"/>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H"/>
              <a:t>Click to edit Master text styles</a:t>
            </a:r>
          </a:p>
          <a:p>
            <a:pPr lvl="1"/>
            <a:r>
              <a:rPr lang="fr-CH"/>
              <a:t>Second level</a:t>
            </a:r>
          </a:p>
          <a:p>
            <a:pPr lvl="2"/>
            <a:r>
              <a:rPr lang="fr-CH"/>
              <a:t>Third level</a:t>
            </a:r>
          </a:p>
          <a:p>
            <a:pPr lvl="3"/>
            <a:r>
              <a:rPr lang="fr-CH"/>
              <a:t>Fourth level</a:t>
            </a:r>
          </a:p>
          <a:p>
            <a:pPr lvl="4"/>
            <a:r>
              <a:rPr lang="fr-CH"/>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H"/>
              <a:t>Click to edit Master text styles</a:t>
            </a:r>
          </a:p>
          <a:p>
            <a:pPr lvl="1"/>
            <a:r>
              <a:rPr lang="fr-CH"/>
              <a:t>Second level</a:t>
            </a:r>
          </a:p>
          <a:p>
            <a:pPr lvl="2"/>
            <a:r>
              <a:rPr lang="fr-CH"/>
              <a:t>Third level</a:t>
            </a:r>
          </a:p>
          <a:p>
            <a:pPr lvl="3"/>
            <a:r>
              <a:rPr lang="fr-CH"/>
              <a:t>Fourth level</a:t>
            </a:r>
          </a:p>
          <a:p>
            <a:pPr lvl="4"/>
            <a:r>
              <a:rPr lang="fr-CH"/>
              <a:t>Fifth level</a:t>
            </a:r>
            <a:endParaRPr lang="en-US"/>
          </a:p>
        </p:txBody>
      </p:sp>
      <p:sp>
        <p:nvSpPr>
          <p:cNvPr id="5" name="Date Placeholder 4"/>
          <p:cNvSpPr>
            <a:spLocks noGrp="1"/>
          </p:cNvSpPr>
          <p:nvPr>
            <p:ph type="dt" sz="half" idx="10"/>
          </p:nvPr>
        </p:nvSpPr>
        <p:spPr/>
        <p:txBody>
          <a:bodyPr/>
          <a:lstStyle/>
          <a:p>
            <a:fld id="{AB4F71F0-A6DA-BA4E-B101-0590CB112D75}" type="datetimeFigureOut">
              <a:rPr lang="en-US"/>
              <a:t>9/3/2018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F031A7-900E-C748-9993-F4586C25FD01}" type="slidenum">
              <a:rPr/>
              <a:t>‹#›</a:t>
            </a:fld>
            <a:endParaRPr lang="en-US"/>
          </a:p>
        </p:txBody>
      </p:sp>
    </p:spTree>
    <p:extLst>
      <p:ext uri="{BB962C8B-B14F-4D97-AF65-F5344CB8AC3E}">
        <p14:creationId xmlns:p14="http://schemas.microsoft.com/office/powerpoint/2010/main" val="28498199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CH"/>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H"/>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H"/>
              <a:t>Click to edit Master text styles</a:t>
            </a:r>
          </a:p>
          <a:p>
            <a:pPr lvl="1"/>
            <a:r>
              <a:rPr lang="fr-CH"/>
              <a:t>Second level</a:t>
            </a:r>
          </a:p>
          <a:p>
            <a:pPr lvl="2"/>
            <a:r>
              <a:rPr lang="fr-CH"/>
              <a:t>Third level</a:t>
            </a:r>
          </a:p>
          <a:p>
            <a:pPr lvl="3"/>
            <a:r>
              <a:rPr lang="fr-CH"/>
              <a:t>Fourth level</a:t>
            </a:r>
          </a:p>
          <a:p>
            <a:pPr lvl="4"/>
            <a:r>
              <a:rPr lang="fr-CH"/>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H"/>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H"/>
              <a:t>Click to edit Master text styles</a:t>
            </a:r>
          </a:p>
          <a:p>
            <a:pPr lvl="1"/>
            <a:r>
              <a:rPr lang="fr-CH"/>
              <a:t>Second level</a:t>
            </a:r>
          </a:p>
          <a:p>
            <a:pPr lvl="2"/>
            <a:r>
              <a:rPr lang="fr-CH"/>
              <a:t>Third level</a:t>
            </a:r>
          </a:p>
          <a:p>
            <a:pPr lvl="3"/>
            <a:r>
              <a:rPr lang="fr-CH"/>
              <a:t>Fourth level</a:t>
            </a:r>
          </a:p>
          <a:p>
            <a:pPr lvl="4"/>
            <a:r>
              <a:rPr lang="fr-CH"/>
              <a:t>Fifth level</a:t>
            </a:r>
            <a:endParaRPr lang="en-US"/>
          </a:p>
        </p:txBody>
      </p:sp>
      <p:sp>
        <p:nvSpPr>
          <p:cNvPr id="7" name="Date Placeholder 6"/>
          <p:cNvSpPr>
            <a:spLocks noGrp="1"/>
          </p:cNvSpPr>
          <p:nvPr>
            <p:ph type="dt" sz="half" idx="10"/>
          </p:nvPr>
        </p:nvSpPr>
        <p:spPr/>
        <p:txBody>
          <a:bodyPr/>
          <a:lstStyle/>
          <a:p>
            <a:fld id="{AB4F71F0-A6DA-BA4E-B101-0590CB112D75}" type="datetimeFigureOut">
              <a:rPr lang="en-US"/>
              <a:t>9/3/2018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2F031A7-900E-C748-9993-F4586C25FD01}" type="slidenum">
              <a:rPr/>
              <a:t>‹#›</a:t>
            </a:fld>
            <a:endParaRPr lang="en-US"/>
          </a:p>
        </p:txBody>
      </p:sp>
    </p:spTree>
    <p:extLst>
      <p:ext uri="{BB962C8B-B14F-4D97-AF65-F5344CB8AC3E}">
        <p14:creationId xmlns:p14="http://schemas.microsoft.com/office/powerpoint/2010/main" val="16559156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H"/>
              <a:t>Click to edit Master title style</a:t>
            </a:r>
            <a:endParaRPr lang="en-US"/>
          </a:p>
        </p:txBody>
      </p:sp>
      <p:sp>
        <p:nvSpPr>
          <p:cNvPr id="3" name="Date Placeholder 2"/>
          <p:cNvSpPr>
            <a:spLocks noGrp="1"/>
          </p:cNvSpPr>
          <p:nvPr>
            <p:ph type="dt" sz="half" idx="10"/>
          </p:nvPr>
        </p:nvSpPr>
        <p:spPr/>
        <p:txBody>
          <a:bodyPr/>
          <a:lstStyle/>
          <a:p>
            <a:fld id="{AB4F71F0-A6DA-BA4E-B101-0590CB112D75}" type="datetimeFigureOut">
              <a:rPr lang="en-US"/>
              <a:t>9/3/2018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2F031A7-900E-C748-9993-F4586C25FD01}" type="slidenum">
              <a:rPr/>
              <a:t>‹#›</a:t>
            </a:fld>
            <a:endParaRPr lang="en-US"/>
          </a:p>
        </p:txBody>
      </p:sp>
    </p:spTree>
    <p:extLst>
      <p:ext uri="{BB962C8B-B14F-4D97-AF65-F5344CB8AC3E}">
        <p14:creationId xmlns:p14="http://schemas.microsoft.com/office/powerpoint/2010/main" val="3744371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4F71F0-A6DA-BA4E-B101-0590CB112D75}" type="datetimeFigureOut">
              <a:rPr lang="en-US"/>
              <a:t>9/3/2018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2F031A7-900E-C748-9993-F4586C25FD01}" type="slidenum">
              <a:rPr/>
              <a:t>‹#›</a:t>
            </a:fld>
            <a:endParaRPr lang="en-US"/>
          </a:p>
        </p:txBody>
      </p:sp>
    </p:spTree>
    <p:extLst>
      <p:ext uri="{BB962C8B-B14F-4D97-AF65-F5344CB8AC3E}">
        <p14:creationId xmlns:p14="http://schemas.microsoft.com/office/powerpoint/2010/main" val="29389329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fr-CH"/>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CH"/>
              <a:t>Click to edit Master text styles</a:t>
            </a:r>
          </a:p>
          <a:p>
            <a:pPr lvl="1"/>
            <a:r>
              <a:rPr lang="fr-CH"/>
              <a:t>Second level</a:t>
            </a:r>
          </a:p>
          <a:p>
            <a:pPr lvl="2"/>
            <a:r>
              <a:rPr lang="fr-CH"/>
              <a:t>Third level</a:t>
            </a:r>
          </a:p>
          <a:p>
            <a:pPr lvl="3"/>
            <a:r>
              <a:rPr lang="fr-CH"/>
              <a:t>Fourth level</a:t>
            </a:r>
          </a:p>
          <a:p>
            <a:pPr lvl="4"/>
            <a:r>
              <a:rPr lang="fr-CH"/>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H"/>
              <a:t>Click to edit Master text styles</a:t>
            </a:r>
          </a:p>
        </p:txBody>
      </p:sp>
      <p:sp>
        <p:nvSpPr>
          <p:cNvPr id="5" name="Date Placeholder 4"/>
          <p:cNvSpPr>
            <a:spLocks noGrp="1"/>
          </p:cNvSpPr>
          <p:nvPr>
            <p:ph type="dt" sz="half" idx="10"/>
          </p:nvPr>
        </p:nvSpPr>
        <p:spPr/>
        <p:txBody>
          <a:bodyPr/>
          <a:lstStyle/>
          <a:p>
            <a:fld id="{AB4F71F0-A6DA-BA4E-B101-0590CB112D75}" type="datetimeFigureOut">
              <a:rPr lang="en-US"/>
              <a:t>9/3/2018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F031A7-900E-C748-9993-F4586C25FD01}" type="slidenum">
              <a:rPr/>
              <a:t>‹#›</a:t>
            </a:fld>
            <a:endParaRPr lang="en-US"/>
          </a:p>
        </p:txBody>
      </p:sp>
    </p:spTree>
    <p:extLst>
      <p:ext uri="{BB962C8B-B14F-4D97-AF65-F5344CB8AC3E}">
        <p14:creationId xmlns:p14="http://schemas.microsoft.com/office/powerpoint/2010/main" val="11218835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fr-CH"/>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H"/>
              <a:t>Click to edit Master text styles</a:t>
            </a:r>
          </a:p>
        </p:txBody>
      </p:sp>
      <p:sp>
        <p:nvSpPr>
          <p:cNvPr id="5" name="Date Placeholder 4"/>
          <p:cNvSpPr>
            <a:spLocks noGrp="1"/>
          </p:cNvSpPr>
          <p:nvPr>
            <p:ph type="dt" sz="half" idx="10"/>
          </p:nvPr>
        </p:nvSpPr>
        <p:spPr/>
        <p:txBody>
          <a:bodyPr/>
          <a:lstStyle/>
          <a:p>
            <a:fld id="{AB4F71F0-A6DA-BA4E-B101-0590CB112D75}" type="datetimeFigureOut">
              <a:rPr lang="en-US"/>
              <a:t>9/3/2018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F031A7-900E-C748-9993-F4586C25FD01}" type="slidenum">
              <a:rPr/>
              <a:t>‹#›</a:t>
            </a:fld>
            <a:endParaRPr lang="en-US"/>
          </a:p>
        </p:txBody>
      </p:sp>
    </p:spTree>
    <p:extLst>
      <p:ext uri="{BB962C8B-B14F-4D97-AF65-F5344CB8AC3E}">
        <p14:creationId xmlns:p14="http://schemas.microsoft.com/office/powerpoint/2010/main" val="148246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fr-CH"/>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fr-CH"/>
              <a:t>Click to edit Master text styles</a:t>
            </a:r>
          </a:p>
          <a:p>
            <a:pPr lvl="1"/>
            <a:r>
              <a:rPr lang="fr-CH"/>
              <a:t>Second level</a:t>
            </a:r>
          </a:p>
          <a:p>
            <a:pPr lvl="2"/>
            <a:r>
              <a:rPr lang="fr-CH"/>
              <a:t>Third level</a:t>
            </a:r>
          </a:p>
          <a:p>
            <a:pPr lvl="3"/>
            <a:r>
              <a:rPr lang="fr-CH"/>
              <a:t>Fourth level</a:t>
            </a:r>
          </a:p>
          <a:p>
            <a:pPr lvl="4"/>
            <a:r>
              <a:rPr lang="fr-CH"/>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4F71F0-A6DA-BA4E-B101-0590CB112D75}" type="datetimeFigureOut">
              <a:rPr lang="en-US"/>
              <a:t>9/3/2018</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F031A7-900E-C748-9993-F4586C25FD01}" type="slidenum">
              <a:rPr/>
              <a:t>‹#›</a:t>
            </a:fld>
            <a:endParaRPr lang="en-US"/>
          </a:p>
        </p:txBody>
      </p:sp>
    </p:spTree>
    <p:extLst>
      <p:ext uri="{BB962C8B-B14F-4D97-AF65-F5344CB8AC3E}">
        <p14:creationId xmlns:p14="http://schemas.microsoft.com/office/powerpoint/2010/main" val="37977481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0"/>
    </mc:Choice>
    <mc:Fallback xmlns="">
      <p:transition/>
    </mc:Fallback>
  </mc:AlternateConten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notesSlide" Target="../notesSlides/notesSlide10.xml"/><Relationship Id="rId7" Type="http://schemas.openxmlformats.org/officeDocument/2006/relationships/image" Target="../media/image18.png"/><Relationship Id="rId2" Type="http://schemas.openxmlformats.org/officeDocument/2006/relationships/slideLayout" Target="../slideLayouts/slideLayout1.xml"/><Relationship Id="rId1" Type="http://schemas.openxmlformats.org/officeDocument/2006/relationships/tags" Target="../tags/tag5.xml"/><Relationship Id="rId6" Type="http://schemas.openxmlformats.org/officeDocument/2006/relationships/image" Target="../media/image17.png"/><Relationship Id="rId5" Type="http://schemas.microsoft.com/office/2007/relationships/hdphoto" Target="../media/hdphoto3.wdp"/><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notesSlide" Target="../notesSlides/notesSlide11.xml"/><Relationship Id="rId7" Type="http://schemas.openxmlformats.org/officeDocument/2006/relationships/image" Target="../media/image14.png"/><Relationship Id="rId2" Type="http://schemas.openxmlformats.org/officeDocument/2006/relationships/slideLayout" Target="../slideLayouts/slideLayout1.xml"/><Relationship Id="rId1" Type="http://schemas.openxmlformats.org/officeDocument/2006/relationships/tags" Target="../tags/tag6.xml"/><Relationship Id="rId6" Type="http://schemas.openxmlformats.org/officeDocument/2006/relationships/image" Target="../media/image20.png"/><Relationship Id="rId5" Type="http://schemas.microsoft.com/office/2007/relationships/hdphoto" Target="../media/hdphoto3.wdp"/><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notesSlide" Target="../notesSlides/notesSlide12.xml"/><Relationship Id="rId7" Type="http://schemas.openxmlformats.org/officeDocument/2006/relationships/image" Target="../media/image18.png"/><Relationship Id="rId2" Type="http://schemas.openxmlformats.org/officeDocument/2006/relationships/slideLayout" Target="../slideLayouts/slideLayout1.xml"/><Relationship Id="rId1" Type="http://schemas.openxmlformats.org/officeDocument/2006/relationships/tags" Target="../tags/tag7.xml"/><Relationship Id="rId6" Type="http://schemas.microsoft.com/office/2007/relationships/hdphoto" Target="../media/hdphoto3.wdp"/><Relationship Id="rId5" Type="http://schemas.openxmlformats.org/officeDocument/2006/relationships/image" Target="../media/image12.png"/><Relationship Id="rId4" Type="http://schemas.openxmlformats.org/officeDocument/2006/relationships/image" Target="../media/image21.png"/><Relationship Id="rId9"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microsoft.com/office/2007/relationships/hdphoto" Target="../media/hdphoto4.wdp"/><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4.png"/><Relationship Id="rId7"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25.png"/><Relationship Id="rId10" Type="http://schemas.openxmlformats.org/officeDocument/2006/relationships/image" Target="../media/image29.png"/><Relationship Id="rId4" Type="http://schemas.microsoft.com/office/2007/relationships/hdphoto" Target="../media/hdphoto4.wdp"/><Relationship Id="rId9" Type="http://schemas.openxmlformats.org/officeDocument/2006/relationships/image" Target="../media/image28.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tags" Target="../tags/tag8.xml"/></Relationships>
</file>

<file path=ppt/slides/_rels/slide16.xml.rels><?xml version="1.0" encoding="UTF-8" standalone="yes"?>
<Relationships xmlns="http://schemas.openxmlformats.org/package/2006/relationships"><Relationship Id="rId8" Type="http://schemas.openxmlformats.org/officeDocument/2006/relationships/image" Target="../media/image9.png"/><Relationship Id="rId13" Type="http://schemas.microsoft.com/office/2007/relationships/hdphoto" Target="../media/hdphoto5.wdp"/><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31.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7.png"/><Relationship Id="rId11" Type="http://schemas.openxmlformats.org/officeDocument/2006/relationships/image" Target="../media/image30.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tags" Target="../tags/tag9.xml"/><Relationship Id="rId4" Type="http://schemas.openxmlformats.org/officeDocument/2006/relationships/image" Target="../media/image32.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tags" Target="../tags/tag10.xml"/><Relationship Id="rId4" Type="http://schemas.openxmlformats.org/officeDocument/2006/relationships/image" Target="../media/image33.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tags" Target="../tags/tag11.xml"/><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microsoft.com/office/2007/relationships/hdphoto" Target="../media/hdphoto2.wdp"/><Relationship Id="rId11" Type="http://schemas.openxmlformats.org/officeDocument/2006/relationships/image" Target="../media/image11.png"/><Relationship Id="rId5" Type="http://schemas.openxmlformats.org/officeDocument/2006/relationships/image" Target="../media/image6.png"/><Relationship Id="rId10" Type="http://schemas.openxmlformats.org/officeDocument/2006/relationships/image" Target="../media/image10.png"/><Relationship Id="rId4" Type="http://schemas.openxmlformats.org/officeDocument/2006/relationships/image" Target="../media/image5.png"/><Relationship Id="rId9"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tags" Target="../tags/tag12.xml"/><Relationship Id="rId4" Type="http://schemas.openxmlformats.org/officeDocument/2006/relationships/image" Target="../media/image35.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tags" Target="../tags/tag13.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13" Type="http://schemas.microsoft.com/office/2007/relationships/hdphoto" Target="../media/hdphoto3.wdp"/><Relationship Id="rId3" Type="http://schemas.openxmlformats.org/officeDocument/2006/relationships/image" Target="../media/image4.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microsoft.com/office/2007/relationships/hdphoto" Target="../media/hdphoto2.wdp"/><Relationship Id="rId11" Type="http://schemas.openxmlformats.org/officeDocument/2006/relationships/image" Target="../media/image11.png"/><Relationship Id="rId5" Type="http://schemas.openxmlformats.org/officeDocument/2006/relationships/image" Target="../media/image6.png"/><Relationship Id="rId10" Type="http://schemas.openxmlformats.org/officeDocument/2006/relationships/image" Target="../media/image10.png"/><Relationship Id="rId4" Type="http://schemas.openxmlformats.org/officeDocument/2006/relationships/image" Target="../media/image5.png"/><Relationship Id="rId9"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1.xml"/><Relationship Id="rId6" Type="http://schemas.microsoft.com/office/2007/relationships/hdphoto" Target="../media/hdphoto3.wdp"/><Relationship Id="rId5" Type="http://schemas.openxmlformats.org/officeDocument/2006/relationships/image" Target="../media/image12.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7" Type="http://schemas.microsoft.com/office/2007/relationships/hdphoto" Target="../media/hdphoto3.wdp"/><Relationship Id="rId2" Type="http://schemas.openxmlformats.org/officeDocument/2006/relationships/slideLayout" Target="../slideLayouts/slideLayout1.xml"/><Relationship Id="rId1" Type="http://schemas.openxmlformats.org/officeDocument/2006/relationships/tags" Target="../tags/tag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3.xml"/><Relationship Id="rId6" Type="http://schemas.openxmlformats.org/officeDocument/2006/relationships/image" Target="../media/image14.png"/><Relationship Id="rId5" Type="http://schemas.microsoft.com/office/2007/relationships/hdphoto" Target="../media/hdphoto3.wdp"/><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microsoft.com/office/2007/relationships/hdphoto" Target="../media/hdphoto3.wdp"/><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image" Target="../media/image16.png"/><Relationship Id="rId2" Type="http://schemas.openxmlformats.org/officeDocument/2006/relationships/slideLayout" Target="../slideLayouts/slideLayout1.xml"/><Relationship Id="rId1" Type="http://schemas.openxmlformats.org/officeDocument/2006/relationships/tags" Target="../tags/tag4.xml"/><Relationship Id="rId6" Type="http://schemas.openxmlformats.org/officeDocument/2006/relationships/image" Target="../media/image14.png"/><Relationship Id="rId5" Type="http://schemas.microsoft.com/office/2007/relationships/hdphoto" Target="../media/hdphoto3.wdp"/><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8" name="Text Box 3"/>
          <p:cNvSpPr txBox="1">
            <a:spLocks noChangeArrowheads="1"/>
          </p:cNvSpPr>
          <p:nvPr/>
        </p:nvSpPr>
        <p:spPr bwMode="auto">
          <a:xfrm>
            <a:off x="6783355" y="5317230"/>
            <a:ext cx="5131995" cy="1477328"/>
          </a:xfrm>
          <a:prstGeom prst="rect">
            <a:avLst/>
          </a:prstGeom>
          <a:noFill/>
          <a:ln w="9525">
            <a:noFill/>
            <a:miter lim="800000"/>
            <a:headEnd/>
            <a:tailEnd/>
          </a:ln>
        </p:spPr>
        <p:txBody>
          <a:bodyPr wrap="square">
            <a:prstTxWarp prst="textNoShape">
              <a:avLst/>
            </a:prstTxWarp>
            <a:spAutoFit/>
          </a:bodyPr>
          <a:lstStyle/>
          <a:p>
            <a:pPr algn="r">
              <a:spcBef>
                <a:spcPct val="50000"/>
              </a:spcBef>
            </a:pPr>
            <a:r>
              <a:rPr lang="en-US" sz="1500" dirty="0" err="1">
                <a:solidFill>
                  <a:srgbClr val="D9D9D9"/>
                </a:solidFill>
              </a:rPr>
              <a:t>BodenmillerLab</a:t>
            </a:r>
            <a:endParaRPr lang="en-US" sz="1500" dirty="0">
              <a:solidFill>
                <a:srgbClr val="D9D9D9"/>
              </a:solidFill>
            </a:endParaRPr>
          </a:p>
          <a:p>
            <a:pPr algn="r">
              <a:spcBef>
                <a:spcPct val="50000"/>
              </a:spcBef>
            </a:pPr>
            <a:r>
              <a:rPr lang="en-US" sz="1500" u="sng" dirty="0" smtClean="0">
                <a:solidFill>
                  <a:srgbClr val="D9D9D9"/>
                </a:solidFill>
              </a:rPr>
              <a:t>www.bodenmillerlab.com</a:t>
            </a:r>
          </a:p>
          <a:p>
            <a:pPr algn="r">
              <a:spcBef>
                <a:spcPct val="50000"/>
              </a:spcBef>
            </a:pPr>
            <a:r>
              <a:rPr lang="en-US" sz="1500" u="sng" dirty="0" smtClean="0">
                <a:solidFill>
                  <a:srgbClr val="D9D9D9"/>
                </a:solidFill>
              </a:rPr>
              <a:t>imsb.ethz.ch/research/picotti.html</a:t>
            </a:r>
          </a:p>
          <a:p>
            <a:pPr algn="r">
              <a:spcBef>
                <a:spcPct val="50000"/>
              </a:spcBef>
            </a:pPr>
            <a:r>
              <a:rPr lang="en-US" sz="2000" dirty="0" smtClean="0">
                <a:solidFill>
                  <a:srgbClr val="00B0F0"/>
                </a:solidFill>
                <a:latin typeface="Calibri" pitchFamily="-60" charset="0"/>
              </a:rPr>
              <a:t>03.09.2018</a:t>
            </a:r>
            <a:r>
              <a:rPr lang="en-US" sz="2000" b="1" dirty="0">
                <a:solidFill>
                  <a:srgbClr val="00B0F0"/>
                </a:solidFill>
                <a:latin typeface="Calibri" pitchFamily="-60" charset="0"/>
              </a:rPr>
              <a:t>| </a:t>
            </a:r>
            <a:r>
              <a:rPr lang="en-US" sz="2000" b="1" dirty="0" smtClean="0">
                <a:solidFill>
                  <a:srgbClr val="00B0F0"/>
                </a:solidFill>
                <a:latin typeface="Calibri" pitchFamily="-60" charset="0"/>
              </a:rPr>
              <a:t>update</a:t>
            </a:r>
            <a:endParaRPr lang="en-US" sz="3200" b="1" dirty="0">
              <a:solidFill>
                <a:srgbClr val="00B0F0"/>
              </a:solidFill>
            </a:endParaRPr>
          </a:p>
        </p:txBody>
      </p:sp>
      <p:sp>
        <p:nvSpPr>
          <p:cNvPr id="14" name="Title 1"/>
          <p:cNvSpPr txBox="1">
            <a:spLocks/>
          </p:cNvSpPr>
          <p:nvPr/>
        </p:nvSpPr>
        <p:spPr bwMode="auto">
          <a:xfrm>
            <a:off x="2279576" y="2204865"/>
            <a:ext cx="7632848" cy="1800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noAutofit/>
          </a:bodyPr>
          <a:lstStyle>
            <a:lvl1pPr algn="ctr" rtl="0" eaLnBrk="0" fontAlgn="base" hangingPunct="0">
              <a:spcBef>
                <a:spcPct val="0"/>
              </a:spcBef>
              <a:spcAft>
                <a:spcPct val="0"/>
              </a:spcAft>
              <a:defRPr sz="4400" kern="1200">
                <a:solidFill>
                  <a:schemeClr val="tx1"/>
                </a:solidFill>
                <a:latin typeface="+mj-lt"/>
                <a:ea typeface="ＭＳ Ｐゴシック" pitchFamily="-60" charset="-128"/>
                <a:cs typeface="ＭＳ Ｐゴシック" pitchFamily="-60" charset="-128"/>
              </a:defRPr>
            </a:lvl1pPr>
            <a:lvl2pPr algn="ctr" rtl="0" eaLnBrk="0" fontAlgn="base" hangingPunct="0">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2pPr>
            <a:lvl3pPr algn="ctr" rtl="0" eaLnBrk="0" fontAlgn="base" hangingPunct="0">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3pPr>
            <a:lvl4pPr algn="ctr" rtl="0" eaLnBrk="0" fontAlgn="base" hangingPunct="0">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4pPr>
            <a:lvl5pPr algn="ctr" rtl="0" eaLnBrk="0" fontAlgn="base" hangingPunct="0">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5pPr>
            <a:lvl6pPr marL="457200" algn="ctr" rtl="0" fontAlgn="base">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6pPr>
            <a:lvl7pPr marL="914400" algn="ctr" rtl="0" fontAlgn="base">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7pPr>
            <a:lvl8pPr marL="1371600" algn="ctr" rtl="0" fontAlgn="base">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8pPr>
            <a:lvl9pPr marL="1828800" algn="ctr" rtl="0" fontAlgn="base">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9pPr>
          </a:lstStyle>
          <a:p>
            <a:endParaRPr lang="de-CH" sz="3200" b="1" dirty="0">
              <a:solidFill>
                <a:schemeClr val="tx2"/>
              </a:solidFill>
            </a:endParaRPr>
          </a:p>
        </p:txBody>
      </p:sp>
      <p:sp>
        <p:nvSpPr>
          <p:cNvPr id="20" name="Title 1"/>
          <p:cNvSpPr txBox="1">
            <a:spLocks/>
          </p:cNvSpPr>
          <p:nvPr/>
        </p:nvSpPr>
        <p:spPr bwMode="auto">
          <a:xfrm>
            <a:off x="2279576" y="2204865"/>
            <a:ext cx="7632848" cy="1800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noAutofit/>
          </a:bodyPr>
          <a:lstStyle>
            <a:lvl1pPr algn="ctr" rtl="0" eaLnBrk="0" fontAlgn="base" hangingPunct="0">
              <a:spcBef>
                <a:spcPct val="0"/>
              </a:spcBef>
              <a:spcAft>
                <a:spcPct val="0"/>
              </a:spcAft>
              <a:defRPr sz="4400" kern="1200">
                <a:solidFill>
                  <a:schemeClr val="tx1"/>
                </a:solidFill>
                <a:latin typeface="+mj-lt"/>
                <a:ea typeface="ＭＳ Ｐゴシック" pitchFamily="-60" charset="-128"/>
                <a:cs typeface="ＭＳ Ｐゴシック" pitchFamily="-60" charset="-128"/>
              </a:defRPr>
            </a:lvl1pPr>
            <a:lvl2pPr algn="ctr" rtl="0" eaLnBrk="0" fontAlgn="base" hangingPunct="0">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2pPr>
            <a:lvl3pPr algn="ctr" rtl="0" eaLnBrk="0" fontAlgn="base" hangingPunct="0">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3pPr>
            <a:lvl4pPr algn="ctr" rtl="0" eaLnBrk="0" fontAlgn="base" hangingPunct="0">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4pPr>
            <a:lvl5pPr algn="ctr" rtl="0" eaLnBrk="0" fontAlgn="base" hangingPunct="0">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5pPr>
            <a:lvl6pPr marL="457200" algn="ctr" rtl="0" fontAlgn="base">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6pPr>
            <a:lvl7pPr marL="914400" algn="ctr" rtl="0" fontAlgn="base">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7pPr>
            <a:lvl8pPr marL="1371600" algn="ctr" rtl="0" fontAlgn="base">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8pPr>
            <a:lvl9pPr marL="1828800" algn="ctr" rtl="0" fontAlgn="base">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9pPr>
          </a:lstStyle>
          <a:p>
            <a:pPr defTabSz="914400">
              <a:defRPr/>
            </a:pPr>
            <a:endParaRPr lang="de-CH" sz="3200" b="1" dirty="0">
              <a:solidFill>
                <a:srgbClr val="2F2F26"/>
              </a:solidFill>
              <a:latin typeface="Calibri"/>
            </a:endParaRPr>
          </a:p>
        </p:txBody>
      </p:sp>
      <p:pic>
        <p:nvPicPr>
          <p:cNvPr id="3077" name="Picture 5" descr="C:\Users\StephanC\Desktop\uzh_logo_d_neg.pn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400968" y="5135493"/>
            <a:ext cx="2302475" cy="798191"/>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9964835" y="5297673"/>
            <a:ext cx="851840" cy="402258"/>
          </a:xfrm>
          <a:prstGeom prst="rect">
            <a:avLst/>
          </a:prstGeom>
        </p:spPr>
      </p:pic>
      <p:pic>
        <p:nvPicPr>
          <p:cNvPr id="16" name="Picture 4"/>
          <p:cNvPicPr>
            <a:picLocks noChangeAspect="1" noChangeArrowheads="1"/>
          </p:cNvPicPr>
          <p:nvPr/>
        </p:nvPicPr>
        <p:blipFill>
          <a:blip r:embed="rId5" cstate="print">
            <a:extLst>
              <a:ext uri="{BEBA8EAE-BF5A-486C-A8C5-ECC9F3942E4B}">
                <a14:imgProps xmlns:a14="http://schemas.microsoft.com/office/drawing/2010/main">
                  <a14:imgLayer r:embed="rId6">
                    <a14:imgEffect>
                      <a14:backgroundRemoval t="9600" b="88800" l="2494" r="97756">
                        <a14:foregroundMark x1="47880" y1="66400" x2="47880" y2="66400"/>
                        <a14:foregroundMark x1="55362" y1="60800" x2="55362" y2="60800"/>
                        <a14:foregroundMark x1="57357" y1="34400" x2="57357" y2="34400"/>
                        <a14:foregroundMark x1="61596" y1="36000" x2="61596" y2="36000"/>
                        <a14:foregroundMark x1="66334" y1="55200" x2="66334" y2="55200"/>
                        <a14:foregroundMark x1="74065" y1="58400" x2="74065" y2="58400"/>
                        <a14:foregroundMark x1="75062" y1="36000" x2="75062" y2="36000"/>
                        <a14:foregroundMark x1="81796" y1="48000" x2="81796" y2="48000"/>
                        <a14:foregroundMark x1="88030" y1="41600" x2="88030" y2="41600"/>
                      </a14:backgroundRemoval>
                    </a14:imgEffect>
                  </a14:imgLayer>
                </a14:imgProps>
              </a:ext>
              <a:ext uri="{28A0092B-C50C-407E-A947-70E740481C1C}">
                <a14:useLocalDpi xmlns:a14="http://schemas.microsoft.com/office/drawing/2010/main"/>
              </a:ext>
            </a:extLst>
          </a:blip>
          <a:srcRect/>
          <a:stretch>
            <a:fillRect/>
          </a:stretch>
        </p:blipFill>
        <p:spPr bwMode="auto">
          <a:xfrm>
            <a:off x="400967" y="5933684"/>
            <a:ext cx="2302476" cy="7171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Text Box 3"/>
          <p:cNvSpPr txBox="1">
            <a:spLocks noChangeArrowheads="1"/>
          </p:cNvSpPr>
          <p:nvPr/>
        </p:nvSpPr>
        <p:spPr bwMode="auto">
          <a:xfrm>
            <a:off x="55415" y="3612650"/>
            <a:ext cx="5269442" cy="1015663"/>
          </a:xfrm>
          <a:prstGeom prst="rect">
            <a:avLst/>
          </a:prstGeom>
          <a:noFill/>
          <a:ln w="9525">
            <a:noFill/>
            <a:miter lim="800000"/>
            <a:headEnd/>
            <a:tailEnd/>
          </a:ln>
        </p:spPr>
        <p:txBody>
          <a:bodyPr wrap="square">
            <a:prstTxWarp prst="textNoShape">
              <a:avLst/>
            </a:prstTxWarp>
            <a:spAutoFit/>
          </a:bodyPr>
          <a:lstStyle/>
          <a:p>
            <a:pPr>
              <a:spcBef>
                <a:spcPct val="50000"/>
              </a:spcBef>
            </a:pPr>
            <a:endParaRPr lang="en-US" u="sng" dirty="0" smtClean="0">
              <a:solidFill>
                <a:srgbClr val="D9D9D9"/>
              </a:solidFill>
            </a:endParaRPr>
          </a:p>
          <a:p>
            <a:pPr>
              <a:spcBef>
                <a:spcPct val="50000"/>
              </a:spcBef>
            </a:pPr>
            <a:r>
              <a:rPr lang="en-US" sz="2800" dirty="0" err="1" smtClean="0">
                <a:solidFill>
                  <a:srgbClr val="00B0F0"/>
                </a:solidFill>
                <a:latin typeface="Calibri" pitchFamily="-60" charset="0"/>
              </a:rPr>
              <a:t>marco</a:t>
            </a:r>
            <a:r>
              <a:rPr lang="en-US" sz="2800" dirty="0" smtClean="0">
                <a:solidFill>
                  <a:srgbClr val="00B0F0"/>
                </a:solidFill>
                <a:latin typeface="Calibri" pitchFamily="-60" charset="0"/>
              </a:rPr>
              <a:t> </a:t>
            </a:r>
            <a:r>
              <a:rPr lang="en-US" sz="2800" dirty="0" err="1" smtClean="0">
                <a:solidFill>
                  <a:srgbClr val="00B0F0"/>
                </a:solidFill>
                <a:latin typeface="Calibri" pitchFamily="-60" charset="0"/>
              </a:rPr>
              <a:t>tognetti</a:t>
            </a:r>
            <a:endParaRPr lang="en-US" sz="4000" dirty="0">
              <a:solidFill>
                <a:srgbClr val="00B0F0"/>
              </a:solidFill>
            </a:endParaRPr>
          </a:p>
        </p:txBody>
      </p:sp>
      <p:sp>
        <p:nvSpPr>
          <p:cNvPr id="11" name="Rectangle 2"/>
          <p:cNvSpPr txBox="1">
            <a:spLocks noChangeArrowheads="1"/>
          </p:cNvSpPr>
          <p:nvPr/>
        </p:nvSpPr>
        <p:spPr bwMode="auto">
          <a:xfrm>
            <a:off x="-1" y="1789115"/>
            <a:ext cx="12192000" cy="2099783"/>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noAutofit/>
          </a:bodyPr>
          <a:lstStyle>
            <a:lvl1pPr algn="ctr" rtl="0" eaLnBrk="0" fontAlgn="base" hangingPunct="0">
              <a:spcBef>
                <a:spcPct val="0"/>
              </a:spcBef>
              <a:spcAft>
                <a:spcPct val="0"/>
              </a:spcAft>
              <a:defRPr sz="4400" kern="1200">
                <a:solidFill>
                  <a:schemeClr val="tx1"/>
                </a:solidFill>
                <a:latin typeface="+mj-lt"/>
                <a:ea typeface="ＭＳ Ｐゴシック" pitchFamily="-60" charset="-128"/>
                <a:cs typeface="ＭＳ Ｐゴシック" pitchFamily="-60" charset="-128"/>
              </a:defRPr>
            </a:lvl1pPr>
            <a:lvl2pPr algn="ctr" rtl="0" eaLnBrk="0" fontAlgn="base" hangingPunct="0">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2pPr>
            <a:lvl3pPr algn="ctr" rtl="0" eaLnBrk="0" fontAlgn="base" hangingPunct="0">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3pPr>
            <a:lvl4pPr algn="ctr" rtl="0" eaLnBrk="0" fontAlgn="base" hangingPunct="0">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4pPr>
            <a:lvl5pPr algn="ctr" rtl="0" eaLnBrk="0" fontAlgn="base" hangingPunct="0">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5pPr>
            <a:lvl6pPr marL="457200" algn="ctr" rtl="0" fontAlgn="base">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6pPr>
            <a:lvl7pPr marL="914400" algn="ctr" rtl="0" fontAlgn="base">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7pPr>
            <a:lvl8pPr marL="1371600" algn="ctr" rtl="0" fontAlgn="base">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8pPr>
            <a:lvl9pPr marL="1828800" algn="ctr" rtl="0" fontAlgn="base">
              <a:spcBef>
                <a:spcPct val="0"/>
              </a:spcBef>
              <a:spcAft>
                <a:spcPct val="0"/>
              </a:spcAft>
              <a:defRPr sz="4400">
                <a:solidFill>
                  <a:schemeClr val="tx1"/>
                </a:solidFill>
                <a:latin typeface="Calibri" pitchFamily="-60" charset="0"/>
                <a:ea typeface="ＭＳ Ｐゴシック" pitchFamily="-60" charset="-128"/>
                <a:cs typeface="ＭＳ Ｐゴシック" pitchFamily="-60" charset="-128"/>
              </a:defRPr>
            </a:lvl9pPr>
          </a:lstStyle>
          <a:p>
            <a:pPr algn="l"/>
            <a:r>
              <a:rPr lang="en-US" sz="7200" b="1" dirty="0" smtClean="0">
                <a:solidFill>
                  <a:srgbClr val="00B0F0"/>
                </a:solidFill>
              </a:rPr>
              <a:t>genome driven signaling</a:t>
            </a:r>
            <a:r>
              <a:rPr lang="en-US" sz="7200" b="1" dirty="0" smtClean="0">
                <a:solidFill>
                  <a:srgbClr val="52A6DA"/>
                </a:solidFill>
              </a:rPr>
              <a:t> </a:t>
            </a:r>
            <a:r>
              <a:rPr lang="en-US" sz="7200" b="1" dirty="0">
                <a:solidFill>
                  <a:srgbClr val="52A6DA"/>
                </a:solidFill>
              </a:rPr>
              <a:t>heterogeneity in breast </a:t>
            </a:r>
            <a:r>
              <a:rPr lang="en-US" sz="7200" b="1" dirty="0" smtClean="0">
                <a:solidFill>
                  <a:srgbClr val="52A6DA"/>
                </a:solidFill>
              </a:rPr>
              <a:t>cancer: </a:t>
            </a:r>
            <a:r>
              <a:rPr lang="en-US" sz="7200" b="1" dirty="0" smtClean="0">
                <a:solidFill>
                  <a:srgbClr val="FF0000"/>
                </a:solidFill>
              </a:rPr>
              <a:t>UPDATE</a:t>
            </a:r>
            <a:endParaRPr lang="en-US" sz="7200" b="1" dirty="0">
              <a:solidFill>
                <a:srgbClr val="FF0000"/>
              </a:solidFill>
            </a:endParaRPr>
          </a:p>
          <a:p>
            <a:pPr algn="l"/>
            <a:endParaRPr lang="en-US" sz="7200" b="1" dirty="0" smtClean="0">
              <a:solidFill>
                <a:srgbClr val="52A6DA"/>
              </a:solidFill>
            </a:endParaRPr>
          </a:p>
        </p:txBody>
      </p:sp>
    </p:spTree>
    <p:extLst>
      <p:ext uri="{BB962C8B-B14F-4D97-AF65-F5344CB8AC3E}">
        <p14:creationId xmlns:p14="http://schemas.microsoft.com/office/powerpoint/2010/main" val="234023188"/>
      </p:ext>
    </p:extLst>
  </p:cSld>
  <p:clrMapOvr>
    <a:masterClrMapping/>
  </p:clrMapOvr>
  <mc:AlternateContent xmlns:mc="http://schemas.openxmlformats.org/markup-compatibility/2006" xmlns:p14="http://schemas.microsoft.com/office/powerpoint/2010/main">
    <mc:Choice Requires="p14">
      <p:transition p14:dur="0" advTm="2118"/>
    </mc:Choice>
    <mc:Fallback xmlns="">
      <p:transition advTm="2118"/>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ectangle 113"/>
          <p:cNvSpPr/>
          <p:nvPr/>
        </p:nvSpPr>
        <p:spPr>
          <a:xfrm>
            <a:off x="0" y="-1"/>
            <a:ext cx="12192000" cy="635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12" name="Rectangle 11"/>
          <p:cNvSpPr/>
          <p:nvPr/>
        </p:nvSpPr>
        <p:spPr>
          <a:xfrm flipV="1">
            <a:off x="0" y="634999"/>
            <a:ext cx="12192000" cy="8061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ntent Placeholder 2"/>
          <p:cNvSpPr txBox="1">
            <a:spLocks/>
          </p:cNvSpPr>
          <p:nvPr/>
        </p:nvSpPr>
        <p:spPr>
          <a:xfrm>
            <a:off x="530087" y="1209981"/>
            <a:ext cx="10972800" cy="4525963"/>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buFont typeface="Arial" panose="020B0604020202020204" pitchFamily="34" charset="0"/>
              <a:buChar char="•"/>
            </a:pPr>
            <a:endParaRPr lang="fr-CH" dirty="0" smtClean="0">
              <a:solidFill>
                <a:schemeClr val="tx1"/>
              </a:solidFill>
            </a:endParaRPr>
          </a:p>
        </p:txBody>
      </p:sp>
      <p:sp>
        <p:nvSpPr>
          <p:cNvPr id="7" name="TextBox 6"/>
          <p:cNvSpPr txBox="1"/>
          <p:nvPr/>
        </p:nvSpPr>
        <p:spPr>
          <a:xfrm>
            <a:off x="11901047" y="6554987"/>
            <a:ext cx="1196587" cy="276999"/>
          </a:xfrm>
          <a:prstGeom prst="rect">
            <a:avLst/>
          </a:prstGeom>
          <a:noFill/>
        </p:spPr>
        <p:txBody>
          <a:bodyPr wrap="square" rtlCol="0">
            <a:spAutoFit/>
          </a:bodyPr>
          <a:lstStyle/>
          <a:p>
            <a:fld id="{40048CD4-BD2D-45E1-B814-D5FF9B7841B6}" type="slidenum">
              <a:rPr lang="en-US" sz="1200" smtClean="0">
                <a:solidFill>
                  <a:schemeClr val="bg1">
                    <a:lumMod val="50000"/>
                  </a:schemeClr>
                </a:solidFill>
              </a:rPr>
              <a:t>10</a:t>
            </a:fld>
            <a:endParaRPr lang="en-US" sz="1200" dirty="0">
              <a:solidFill>
                <a:schemeClr val="bg1">
                  <a:lumMod val="50000"/>
                </a:schemeClr>
              </a:solidFill>
            </a:endParaRPr>
          </a:p>
        </p:txBody>
      </p:sp>
      <p:sp>
        <p:nvSpPr>
          <p:cNvPr id="17" name="Rectangle 16"/>
          <p:cNvSpPr/>
          <p:nvPr/>
        </p:nvSpPr>
        <p:spPr>
          <a:xfrm>
            <a:off x="25400" y="20022"/>
            <a:ext cx="12343938" cy="584775"/>
          </a:xfrm>
          <a:prstGeom prst="rect">
            <a:avLst/>
          </a:prstGeom>
        </p:spPr>
        <p:txBody>
          <a:bodyPr wrap="square" anchor="ctr">
            <a:spAutoFit/>
          </a:bodyPr>
          <a:lstStyle/>
          <a:p>
            <a:pPr eaLnBrk="0" hangingPunct="0">
              <a:defRPr/>
            </a:pPr>
            <a:r>
              <a:rPr lang="en-US" sz="2400" b="1" dirty="0">
                <a:solidFill>
                  <a:srgbClr val="00B0F0"/>
                </a:solidFill>
                <a:cs typeface="Calibri"/>
              </a:rPr>
              <a:t>integration </a:t>
            </a:r>
            <a:r>
              <a:rPr lang="en-US" sz="2400" b="1" dirty="0" smtClean="0">
                <a:solidFill>
                  <a:srgbClr val="00B0F0"/>
                </a:solidFill>
                <a:cs typeface="Calibri"/>
              </a:rPr>
              <a:t>I </a:t>
            </a:r>
            <a:r>
              <a:rPr lang="en-US" sz="3200" dirty="0" smtClean="0">
                <a:solidFill>
                  <a:schemeClr val="bg1"/>
                </a:solidFill>
                <a:cs typeface="Calibri"/>
              </a:rPr>
              <a:t>AUC: EGF stimulation</a:t>
            </a:r>
            <a:endParaRPr lang="en-US" sz="3200" dirty="0" smtClean="0">
              <a:solidFill>
                <a:schemeClr val="bg1"/>
              </a:solidFill>
              <a:latin typeface="Calibri"/>
              <a:cs typeface="Calibri"/>
            </a:endParaRPr>
          </a:p>
        </p:txBody>
      </p:sp>
      <p:pic>
        <p:nvPicPr>
          <p:cNvPr id="19" name="Picture 4" descr="Image result for histogram vector"/>
          <p:cNvPicPr>
            <a:picLocks noChangeAspect="1" noChangeArrowheads="1"/>
          </p:cNvPicPr>
          <p:nvPr/>
        </p:nvPicPr>
        <p:blipFill rotWithShape="1">
          <a:blip r:embed="rId4">
            <a:duotone>
              <a:prstClr val="black"/>
              <a:srgbClr val="FF0000">
                <a:tint val="45000"/>
                <a:satMod val="400000"/>
              </a:srgbClr>
            </a:duotone>
            <a:extLst>
              <a:ext uri="{BEBA8EAE-BF5A-486C-A8C5-ECC9F3942E4B}">
                <a14:imgProps xmlns:a14="http://schemas.microsoft.com/office/drawing/2010/main">
                  <a14:imgLayer r:embed="rId5">
                    <a14:imgEffect>
                      <a14:backgroundRemoval t="14762" b="89524" l="20000" r="86964"/>
                    </a14:imgEffect>
                    <a14:imgEffect>
                      <a14:sharpenSoften amount="-25000"/>
                    </a14:imgEffect>
                    <a14:imgEffect>
                      <a14:colorTemperature colorTemp="11200"/>
                    </a14:imgEffect>
                    <a14:imgEffect>
                      <a14:saturation sat="400000"/>
                    </a14:imgEffect>
                    <a14:imgEffect>
                      <a14:brightnessContrast bright="41000"/>
                    </a14:imgEffect>
                  </a14:imgLayer>
                </a14:imgProps>
              </a:ext>
              <a:ext uri="{28A0092B-C50C-407E-A947-70E740481C1C}">
                <a14:useLocalDpi xmlns:a14="http://schemas.microsoft.com/office/drawing/2010/main" val="0"/>
              </a:ext>
            </a:extLst>
          </a:blip>
          <a:srcRect l="17145" t="13069" r="11339" b="10048"/>
          <a:stretch/>
        </p:blipFill>
        <p:spPr bwMode="auto">
          <a:xfrm>
            <a:off x="11456346" y="56044"/>
            <a:ext cx="655782" cy="528754"/>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6"/>
          <a:stretch>
            <a:fillRect/>
          </a:stretch>
        </p:blipFill>
        <p:spPr>
          <a:xfrm>
            <a:off x="25400" y="715616"/>
            <a:ext cx="6181983" cy="6146249"/>
          </a:xfrm>
          <a:prstGeom prst="rect">
            <a:avLst/>
          </a:prstGeom>
        </p:spPr>
      </p:pic>
      <p:sp>
        <p:nvSpPr>
          <p:cNvPr id="22" name="Content Placeholder 2"/>
          <p:cNvSpPr txBox="1">
            <a:spLocks/>
          </p:cNvSpPr>
          <p:nvPr/>
        </p:nvSpPr>
        <p:spPr>
          <a:xfrm>
            <a:off x="6395723" y="738813"/>
            <a:ext cx="5796277" cy="6031263"/>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dirty="0" smtClean="0">
                <a:solidFill>
                  <a:schemeClr val="tx1"/>
                </a:solidFill>
              </a:rPr>
              <a:t>nice </a:t>
            </a:r>
            <a:r>
              <a:rPr lang="en-US" dirty="0" smtClean="0">
                <a:solidFill>
                  <a:srgbClr val="DEBE00"/>
                </a:solidFill>
              </a:rPr>
              <a:t>luminal</a:t>
            </a:r>
            <a:r>
              <a:rPr lang="en-US" dirty="0" smtClean="0">
                <a:solidFill>
                  <a:schemeClr val="tx1"/>
                </a:solidFill>
              </a:rPr>
              <a:t>/</a:t>
            </a:r>
            <a:r>
              <a:rPr lang="en-US" dirty="0" smtClean="0">
                <a:solidFill>
                  <a:srgbClr val="0070C0"/>
                </a:solidFill>
              </a:rPr>
              <a:t>basal</a:t>
            </a:r>
            <a:r>
              <a:rPr lang="en-US" dirty="0" smtClean="0">
                <a:solidFill>
                  <a:schemeClr val="tx1"/>
                </a:solidFill>
              </a:rPr>
              <a:t> segregation</a:t>
            </a:r>
          </a:p>
          <a:p>
            <a:pPr marL="457200" indent="-457200" algn="l">
              <a:buFont typeface="Arial" panose="020B0604020202020204" pitchFamily="34" charset="0"/>
              <a:buChar char="•"/>
            </a:pPr>
            <a:r>
              <a:rPr lang="en-US" sz="2000" dirty="0" smtClean="0">
                <a:solidFill>
                  <a:srgbClr val="000000"/>
                </a:solidFill>
              </a:rPr>
              <a:t> </a:t>
            </a:r>
            <a:r>
              <a:rPr lang="en-US" sz="2200" dirty="0" smtClean="0">
                <a:solidFill>
                  <a:srgbClr val="00B050"/>
                </a:solidFill>
              </a:rPr>
              <a:t>normal </a:t>
            </a:r>
            <a:r>
              <a:rPr lang="en-US" sz="2200" dirty="0" smtClean="0">
                <a:solidFill>
                  <a:schemeClr val="tx1"/>
                </a:solidFill>
              </a:rPr>
              <a:t>samples cluster together (higher p-STAT3 and p-H3 than the </a:t>
            </a:r>
            <a:r>
              <a:rPr lang="en-US" sz="2200" dirty="0" smtClean="0">
                <a:solidFill>
                  <a:srgbClr val="DEBE00"/>
                </a:solidFill>
              </a:rPr>
              <a:t>luminal </a:t>
            </a:r>
            <a:r>
              <a:rPr lang="en-US" sz="2200" dirty="0" smtClean="0">
                <a:solidFill>
                  <a:schemeClr val="tx1"/>
                </a:solidFill>
              </a:rPr>
              <a:t>samples; lower p-AKT473, p-STAT1 and p-P90RSK than </a:t>
            </a:r>
            <a:r>
              <a:rPr lang="en-US" sz="2200" dirty="0" smtClean="0">
                <a:solidFill>
                  <a:srgbClr val="0070C0"/>
                </a:solidFill>
              </a:rPr>
              <a:t>basal</a:t>
            </a:r>
            <a:r>
              <a:rPr lang="en-US" sz="2200" dirty="0" smtClean="0">
                <a:solidFill>
                  <a:schemeClr val="tx1"/>
                </a:solidFill>
              </a:rPr>
              <a:t>)</a:t>
            </a:r>
          </a:p>
        </p:txBody>
      </p:sp>
      <p:sp>
        <p:nvSpPr>
          <p:cNvPr id="23" name="Rectangle 22"/>
          <p:cNvSpPr/>
          <p:nvPr/>
        </p:nvSpPr>
        <p:spPr>
          <a:xfrm rot="16200000">
            <a:off x="1763105" y="3897863"/>
            <a:ext cx="5513140" cy="355105"/>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ontent Placeholder 2"/>
          <p:cNvSpPr txBox="1">
            <a:spLocks/>
          </p:cNvSpPr>
          <p:nvPr/>
        </p:nvSpPr>
        <p:spPr>
          <a:xfrm>
            <a:off x="9877476" y="6249175"/>
            <a:ext cx="5796277" cy="6031263"/>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sz="1600" dirty="0" smtClean="0">
                <a:solidFill>
                  <a:schemeClr val="tx1"/>
                </a:solidFill>
              </a:rPr>
              <a:t>Integration.zip</a:t>
            </a:r>
          </a:p>
          <a:p>
            <a:pPr algn="l"/>
            <a:r>
              <a:rPr lang="en-US" sz="1600" dirty="0" err="1">
                <a:solidFill>
                  <a:schemeClr val="tx1"/>
                </a:solidFill>
              </a:rPr>
              <a:t>Median_integrated.rds</a:t>
            </a:r>
            <a:endParaRPr lang="en-US" sz="1600" dirty="0" smtClean="0">
              <a:solidFill>
                <a:schemeClr val="tx1"/>
              </a:solidFill>
            </a:endParaRPr>
          </a:p>
        </p:txBody>
      </p:sp>
      <p:pic>
        <p:nvPicPr>
          <p:cNvPr id="33" name="Picture 2" descr="C:\Users\MarcoT\Desktop\heatmap_deleted_metadata_powerpoint-01.png"/>
          <p:cNvPicPr>
            <a:picLocks noChangeAspect="1" noChangeArrowheads="1"/>
          </p:cNvPicPr>
          <p:nvPr/>
        </p:nvPicPr>
        <p:blipFill rotWithShape="1">
          <a:blip r:embed="rId7" cstate="hqprint">
            <a:extLst>
              <a:ext uri="{28A0092B-C50C-407E-A947-70E740481C1C}">
                <a14:useLocalDpi xmlns:a14="http://schemas.microsoft.com/office/drawing/2010/main"/>
              </a:ext>
            </a:extLst>
          </a:blip>
          <a:srcRect l="68821"/>
          <a:stretch/>
        </p:blipFill>
        <p:spPr bwMode="auto">
          <a:xfrm>
            <a:off x="135741" y="2168394"/>
            <a:ext cx="763197" cy="1576088"/>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2" descr="C:\Users\MarcoT\Desktop\heatmap_deleted_metadata_powerpoint-01.png"/>
          <p:cNvPicPr>
            <a:picLocks noChangeAspect="1" noChangeArrowheads="1"/>
          </p:cNvPicPr>
          <p:nvPr/>
        </p:nvPicPr>
        <p:blipFill rotWithShape="1">
          <a:blip r:embed="rId8">
            <a:extLst>
              <a:ext uri="{28A0092B-C50C-407E-A947-70E740481C1C}">
                <a14:useLocalDpi xmlns:a14="http://schemas.microsoft.com/office/drawing/2010/main" val="0"/>
              </a:ext>
            </a:extLst>
          </a:blip>
          <a:srcRect l="25570" r="65995"/>
          <a:stretch/>
        </p:blipFill>
        <p:spPr bwMode="auto">
          <a:xfrm>
            <a:off x="152294" y="3338954"/>
            <a:ext cx="700755" cy="1576088"/>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p:cNvGrpSpPr/>
          <p:nvPr/>
        </p:nvGrpSpPr>
        <p:grpSpPr>
          <a:xfrm>
            <a:off x="294767" y="2168394"/>
            <a:ext cx="11602466" cy="2531504"/>
            <a:chOff x="298581" y="2030296"/>
            <a:chExt cx="11602466" cy="2795152"/>
          </a:xfrm>
        </p:grpSpPr>
        <p:sp>
          <p:nvSpPr>
            <p:cNvPr id="20" name="Rectangle 19"/>
            <p:cNvSpPr/>
            <p:nvPr/>
          </p:nvSpPr>
          <p:spPr>
            <a:xfrm>
              <a:off x="298581" y="2030296"/>
              <a:ext cx="11602466" cy="2795152"/>
            </a:xfrm>
            <a:prstGeom prst="rect">
              <a:avLst/>
            </a:prstGeom>
            <a:solidFill>
              <a:schemeClr val="tx1">
                <a:lumMod val="95000"/>
                <a:lumOff val="5000"/>
                <a:alpha val="8705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F0"/>
                </a:solidFill>
              </a:endParaRPr>
            </a:p>
          </p:txBody>
        </p:sp>
        <p:sp>
          <p:nvSpPr>
            <p:cNvPr id="21" name="Rectangle 20"/>
            <p:cNvSpPr/>
            <p:nvPr/>
          </p:nvSpPr>
          <p:spPr>
            <a:xfrm>
              <a:off x="4780320" y="3387670"/>
              <a:ext cx="2998862" cy="276999"/>
            </a:xfrm>
            <a:prstGeom prst="rect">
              <a:avLst/>
            </a:prstGeom>
          </p:spPr>
          <p:txBody>
            <a:bodyPr wrap="square">
              <a:spAutoFit/>
            </a:bodyPr>
            <a:lstStyle/>
            <a:p>
              <a:pPr algn="ctr"/>
              <a:endParaRPr lang="en-US" sz="1200" dirty="0">
                <a:solidFill>
                  <a:schemeClr val="bg1"/>
                </a:solidFill>
                <a:latin typeface="Arial Black" panose="020B0A04020102020204" pitchFamily="34" charset="0"/>
                <a:cs typeface="Arial" panose="020B0604020202020204" pitchFamily="34" charset="0"/>
              </a:endParaRPr>
            </a:p>
          </p:txBody>
        </p:sp>
      </p:grpSp>
      <p:sp>
        <p:nvSpPr>
          <p:cNvPr id="29" name="Content Placeholder 2"/>
          <p:cNvSpPr txBox="1">
            <a:spLocks/>
          </p:cNvSpPr>
          <p:nvPr/>
        </p:nvSpPr>
        <p:spPr>
          <a:xfrm>
            <a:off x="277895" y="2856982"/>
            <a:ext cx="11422263" cy="1857112"/>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dirty="0" smtClean="0">
                <a:solidFill>
                  <a:schemeClr val="bg1"/>
                </a:solidFill>
              </a:rPr>
              <a:t>still lots of information difficult to digest: often we are just interested on comparisons between treatments -&gt; AUC difference</a:t>
            </a:r>
            <a:endParaRPr lang="en-US" sz="2200" dirty="0" smtClean="0">
              <a:solidFill>
                <a:schemeClr val="bg1"/>
              </a:solidFill>
            </a:endParaRPr>
          </a:p>
        </p:txBody>
      </p:sp>
    </p:spTree>
    <p:custDataLst>
      <p:tags r:id="rId1"/>
    </p:custDataLst>
    <p:extLst>
      <p:ext uri="{BB962C8B-B14F-4D97-AF65-F5344CB8AC3E}">
        <p14:creationId xmlns:p14="http://schemas.microsoft.com/office/powerpoint/2010/main" val="2568899573"/>
      </p:ext>
    </p:extLst>
  </p:cSld>
  <p:clrMapOvr>
    <a:masterClrMapping/>
  </p:clrMapOvr>
  <mc:AlternateContent xmlns:mc="http://schemas.openxmlformats.org/markup-compatibility/2006" xmlns:p14="http://schemas.microsoft.com/office/powerpoint/2010/main">
    <mc:Choice Requires="p14">
      <p:transition p14:dur="0" advTm="36385"/>
    </mc:Choice>
    <mc:Fallback xmlns="">
      <p:transition advTm="3638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ectangle 113"/>
          <p:cNvSpPr/>
          <p:nvPr/>
        </p:nvSpPr>
        <p:spPr>
          <a:xfrm>
            <a:off x="0" y="-1"/>
            <a:ext cx="12192000" cy="635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12" name="Rectangle 11"/>
          <p:cNvSpPr/>
          <p:nvPr/>
        </p:nvSpPr>
        <p:spPr>
          <a:xfrm flipV="1">
            <a:off x="0" y="634999"/>
            <a:ext cx="12192000" cy="8061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ntent Placeholder 2"/>
          <p:cNvSpPr txBox="1">
            <a:spLocks/>
          </p:cNvSpPr>
          <p:nvPr/>
        </p:nvSpPr>
        <p:spPr>
          <a:xfrm>
            <a:off x="530087" y="1209981"/>
            <a:ext cx="10972800" cy="4525963"/>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buFont typeface="Arial" panose="020B0604020202020204" pitchFamily="34" charset="0"/>
              <a:buChar char="•"/>
            </a:pPr>
            <a:endParaRPr lang="fr-CH" dirty="0" smtClean="0">
              <a:solidFill>
                <a:schemeClr val="tx1"/>
              </a:solidFill>
            </a:endParaRPr>
          </a:p>
        </p:txBody>
      </p:sp>
      <p:sp>
        <p:nvSpPr>
          <p:cNvPr id="7" name="TextBox 6"/>
          <p:cNvSpPr txBox="1"/>
          <p:nvPr/>
        </p:nvSpPr>
        <p:spPr>
          <a:xfrm>
            <a:off x="11901047" y="6554987"/>
            <a:ext cx="1196587" cy="276999"/>
          </a:xfrm>
          <a:prstGeom prst="rect">
            <a:avLst/>
          </a:prstGeom>
          <a:noFill/>
        </p:spPr>
        <p:txBody>
          <a:bodyPr wrap="square" rtlCol="0">
            <a:spAutoFit/>
          </a:bodyPr>
          <a:lstStyle/>
          <a:p>
            <a:fld id="{40048CD4-BD2D-45E1-B814-D5FF9B7841B6}" type="slidenum">
              <a:rPr lang="en-US" sz="1200" smtClean="0">
                <a:solidFill>
                  <a:schemeClr val="bg1">
                    <a:lumMod val="50000"/>
                  </a:schemeClr>
                </a:solidFill>
              </a:rPr>
              <a:t>11</a:t>
            </a:fld>
            <a:endParaRPr lang="en-US" sz="1200" dirty="0">
              <a:solidFill>
                <a:schemeClr val="bg1">
                  <a:lumMod val="50000"/>
                </a:schemeClr>
              </a:solidFill>
            </a:endParaRPr>
          </a:p>
        </p:txBody>
      </p:sp>
      <p:sp>
        <p:nvSpPr>
          <p:cNvPr id="17" name="Rectangle 16"/>
          <p:cNvSpPr/>
          <p:nvPr/>
        </p:nvSpPr>
        <p:spPr>
          <a:xfrm>
            <a:off x="25400" y="20022"/>
            <a:ext cx="12343938" cy="584775"/>
          </a:xfrm>
          <a:prstGeom prst="rect">
            <a:avLst/>
          </a:prstGeom>
        </p:spPr>
        <p:txBody>
          <a:bodyPr wrap="square" anchor="ctr">
            <a:spAutoFit/>
          </a:bodyPr>
          <a:lstStyle/>
          <a:p>
            <a:pPr eaLnBrk="0" hangingPunct="0">
              <a:defRPr/>
            </a:pPr>
            <a:r>
              <a:rPr lang="en-US" sz="2400" b="1" dirty="0">
                <a:solidFill>
                  <a:srgbClr val="00B0F0"/>
                </a:solidFill>
                <a:cs typeface="Calibri"/>
              </a:rPr>
              <a:t>integration </a:t>
            </a:r>
            <a:r>
              <a:rPr lang="en-US" sz="2400" b="1" dirty="0" smtClean="0">
                <a:solidFill>
                  <a:srgbClr val="00B0F0"/>
                </a:solidFill>
                <a:cs typeface="Calibri"/>
              </a:rPr>
              <a:t>I </a:t>
            </a:r>
            <a:r>
              <a:rPr lang="en-US" sz="3200" dirty="0" smtClean="0">
                <a:solidFill>
                  <a:schemeClr val="bg1"/>
                </a:solidFill>
                <a:cs typeface="Calibri"/>
              </a:rPr>
              <a:t>AUC difference</a:t>
            </a:r>
            <a:endParaRPr lang="en-US" sz="3200" dirty="0" smtClean="0">
              <a:solidFill>
                <a:schemeClr val="bg1"/>
              </a:solidFill>
              <a:latin typeface="Calibri"/>
              <a:cs typeface="Calibri"/>
            </a:endParaRPr>
          </a:p>
        </p:txBody>
      </p:sp>
      <p:pic>
        <p:nvPicPr>
          <p:cNvPr id="19" name="Picture 4" descr="Image result for histogram vector"/>
          <p:cNvPicPr>
            <a:picLocks noChangeAspect="1" noChangeArrowheads="1"/>
          </p:cNvPicPr>
          <p:nvPr/>
        </p:nvPicPr>
        <p:blipFill rotWithShape="1">
          <a:blip r:embed="rId4">
            <a:duotone>
              <a:prstClr val="black"/>
              <a:srgbClr val="FF0000">
                <a:tint val="45000"/>
                <a:satMod val="400000"/>
              </a:srgbClr>
            </a:duotone>
            <a:extLst>
              <a:ext uri="{BEBA8EAE-BF5A-486C-A8C5-ECC9F3942E4B}">
                <a14:imgProps xmlns:a14="http://schemas.microsoft.com/office/drawing/2010/main">
                  <a14:imgLayer r:embed="rId5">
                    <a14:imgEffect>
                      <a14:backgroundRemoval t="14762" b="89524" l="20000" r="86964"/>
                    </a14:imgEffect>
                    <a14:imgEffect>
                      <a14:sharpenSoften amount="-25000"/>
                    </a14:imgEffect>
                    <a14:imgEffect>
                      <a14:colorTemperature colorTemp="11200"/>
                    </a14:imgEffect>
                    <a14:imgEffect>
                      <a14:saturation sat="400000"/>
                    </a14:imgEffect>
                    <a14:imgEffect>
                      <a14:brightnessContrast bright="41000"/>
                    </a14:imgEffect>
                  </a14:imgLayer>
                </a14:imgProps>
              </a:ext>
              <a:ext uri="{28A0092B-C50C-407E-A947-70E740481C1C}">
                <a14:useLocalDpi xmlns:a14="http://schemas.microsoft.com/office/drawing/2010/main" val="0"/>
              </a:ext>
            </a:extLst>
          </a:blip>
          <a:srcRect l="17145" t="13069" r="11339" b="10048"/>
          <a:stretch/>
        </p:blipFill>
        <p:spPr bwMode="auto">
          <a:xfrm>
            <a:off x="11456346" y="56044"/>
            <a:ext cx="655782" cy="528754"/>
          </a:xfrm>
          <a:prstGeom prst="rect">
            <a:avLst/>
          </a:prstGeom>
          <a:noFill/>
          <a:extLst>
            <a:ext uri="{909E8E84-426E-40DD-AFC4-6F175D3DCCD1}">
              <a14:hiddenFill xmlns:a14="http://schemas.microsoft.com/office/drawing/2010/main">
                <a:solidFill>
                  <a:srgbClr val="FFFFFF"/>
                </a:solidFill>
              </a14:hiddenFill>
            </a:ext>
          </a:extLst>
        </p:spPr>
      </p:pic>
      <p:sp>
        <p:nvSpPr>
          <p:cNvPr id="32" name="Content Placeholder 2"/>
          <p:cNvSpPr txBox="1">
            <a:spLocks/>
          </p:cNvSpPr>
          <p:nvPr/>
        </p:nvSpPr>
        <p:spPr>
          <a:xfrm>
            <a:off x="486237" y="1009350"/>
            <a:ext cx="11422263" cy="1857112"/>
          </a:xfrm>
          <a:prstGeom prst="rect">
            <a:avLst/>
          </a:prstGeom>
        </p:spPr>
        <p:txBody>
          <a:bodyPr vert="horz" lIns="91440" tIns="45720" rIns="91440" bIns="45720" rtlCol="0">
            <a:normAutofit fontScale="92500"/>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dirty="0" smtClean="0">
                <a:solidFill>
                  <a:schemeClr val="tx1"/>
                </a:solidFill>
              </a:rPr>
              <a:t>calculate the difference in AUC between different treatment conditions</a:t>
            </a:r>
          </a:p>
          <a:p>
            <a:pPr marL="457200" indent="-457200" algn="l">
              <a:buFont typeface="Arial" panose="020B0604020202020204" pitchFamily="34" charset="0"/>
              <a:buChar char="•"/>
            </a:pPr>
            <a:r>
              <a:rPr lang="en-US" sz="2200" dirty="0" smtClean="0">
                <a:solidFill>
                  <a:schemeClr val="tx1"/>
                </a:solidFill>
              </a:rPr>
              <a:t>always relative to AUC in EGF stimulation</a:t>
            </a:r>
          </a:p>
          <a:p>
            <a:pPr marL="457200" indent="-457200" algn="l">
              <a:buFont typeface="Arial" panose="020B0604020202020204" pitchFamily="34" charset="0"/>
              <a:buChar char="•"/>
            </a:pPr>
            <a:r>
              <a:rPr lang="en-US" sz="2200" dirty="0" smtClean="0">
                <a:solidFill>
                  <a:schemeClr val="tx1"/>
                </a:solidFill>
              </a:rPr>
              <a:t>obtain a value reflecting the effect of the inhibitor for each measured node; how big is the effect of that treatment on a specific node </a:t>
            </a:r>
          </a:p>
          <a:p>
            <a:pPr marL="457200" indent="-457200" algn="l">
              <a:buFont typeface="Arial" panose="020B0604020202020204" pitchFamily="34" charset="0"/>
              <a:buChar char="•"/>
            </a:pPr>
            <a:endParaRPr lang="en-US" sz="2200" dirty="0" smtClean="0">
              <a:solidFill>
                <a:schemeClr val="tx1"/>
              </a:solidFill>
            </a:endParaRPr>
          </a:p>
        </p:txBody>
      </p:sp>
      <p:pic>
        <p:nvPicPr>
          <p:cNvPr id="16" name="Picture 15"/>
          <p:cNvPicPr>
            <a:picLocks noChangeAspect="1"/>
          </p:cNvPicPr>
          <p:nvPr/>
        </p:nvPicPr>
        <p:blipFill>
          <a:blip r:embed="rId6"/>
          <a:stretch>
            <a:fillRect/>
          </a:stretch>
        </p:blipFill>
        <p:spPr>
          <a:xfrm>
            <a:off x="7611563" y="3980681"/>
            <a:ext cx="3717566" cy="1257019"/>
          </a:xfrm>
          <a:prstGeom prst="rect">
            <a:avLst/>
          </a:prstGeom>
        </p:spPr>
      </p:pic>
      <p:grpSp>
        <p:nvGrpSpPr>
          <p:cNvPr id="21" name="Group 20"/>
          <p:cNvGrpSpPr/>
          <p:nvPr/>
        </p:nvGrpSpPr>
        <p:grpSpPr>
          <a:xfrm>
            <a:off x="5183656" y="-5002332"/>
            <a:ext cx="2240361" cy="11000243"/>
            <a:chOff x="2283303" y="759851"/>
            <a:chExt cx="1233620" cy="6057113"/>
          </a:xfrm>
        </p:grpSpPr>
        <p:pic>
          <p:nvPicPr>
            <p:cNvPr id="22" name="Picture 21"/>
            <p:cNvPicPr>
              <a:picLocks noChangeAspect="1"/>
            </p:cNvPicPr>
            <p:nvPr/>
          </p:nvPicPr>
          <p:blipFill rotWithShape="1">
            <a:blip r:embed="rId7">
              <a:extLst>
                <a:ext uri="{28A0092B-C50C-407E-A947-70E740481C1C}">
                  <a14:useLocalDpi xmlns:a14="http://schemas.microsoft.com/office/drawing/2010/main" val="0"/>
                </a:ext>
              </a:extLst>
            </a:blip>
            <a:srcRect t="77936" r="84860"/>
            <a:stretch/>
          </p:blipFill>
          <p:spPr>
            <a:xfrm>
              <a:off x="2283303" y="5470740"/>
              <a:ext cx="1154511" cy="1346224"/>
            </a:xfrm>
            <a:prstGeom prst="rect">
              <a:avLst/>
            </a:prstGeom>
          </p:spPr>
        </p:pic>
        <p:sp>
          <p:nvSpPr>
            <p:cNvPr id="23" name="Rectangle 22"/>
            <p:cNvSpPr/>
            <p:nvPr/>
          </p:nvSpPr>
          <p:spPr>
            <a:xfrm>
              <a:off x="3165230" y="759851"/>
              <a:ext cx="351693" cy="14603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24" name="Picture 23"/>
          <p:cNvPicPr>
            <a:picLocks noChangeAspect="1"/>
          </p:cNvPicPr>
          <p:nvPr/>
        </p:nvPicPr>
        <p:blipFill>
          <a:blip r:embed="rId8"/>
          <a:stretch>
            <a:fillRect/>
          </a:stretch>
        </p:blipFill>
        <p:spPr>
          <a:xfrm>
            <a:off x="1258270" y="3850725"/>
            <a:ext cx="4286690" cy="1364532"/>
          </a:xfrm>
          <a:prstGeom prst="rect">
            <a:avLst/>
          </a:prstGeom>
        </p:spPr>
      </p:pic>
      <p:sp>
        <p:nvSpPr>
          <p:cNvPr id="25" name="Rectangle 24"/>
          <p:cNvSpPr/>
          <p:nvPr/>
        </p:nvSpPr>
        <p:spPr>
          <a:xfrm>
            <a:off x="3833474" y="3513953"/>
            <a:ext cx="11422263" cy="369332"/>
          </a:xfrm>
          <a:prstGeom prst="rect">
            <a:avLst/>
          </a:prstGeom>
        </p:spPr>
        <p:txBody>
          <a:bodyPr wrap="square">
            <a:spAutoFit/>
          </a:bodyPr>
          <a:lstStyle/>
          <a:p>
            <a:r>
              <a:rPr lang="en-US" dirty="0" smtClean="0">
                <a:solidFill>
                  <a:srgbClr val="00B050"/>
                </a:solidFill>
              </a:rPr>
              <a:t>integration</a:t>
            </a:r>
            <a:endParaRPr lang="en-US" dirty="0">
              <a:solidFill>
                <a:srgbClr val="00B050"/>
              </a:solidFill>
            </a:endParaRPr>
          </a:p>
        </p:txBody>
      </p:sp>
      <p:sp>
        <p:nvSpPr>
          <p:cNvPr id="26" name="Rectangle 25"/>
          <p:cNvSpPr/>
          <p:nvPr/>
        </p:nvSpPr>
        <p:spPr>
          <a:xfrm>
            <a:off x="3681705" y="3588548"/>
            <a:ext cx="1572255" cy="1682933"/>
          </a:xfrm>
          <a:prstGeom prst="rect">
            <a:avLst/>
          </a:prstGeom>
          <a:noFill/>
          <a:ln w="38100">
            <a:solidFill>
              <a:srgbClr val="00B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10245523" y="3711408"/>
            <a:ext cx="11422263" cy="369332"/>
          </a:xfrm>
          <a:prstGeom prst="rect">
            <a:avLst/>
          </a:prstGeom>
        </p:spPr>
        <p:txBody>
          <a:bodyPr wrap="square">
            <a:spAutoFit/>
          </a:bodyPr>
          <a:lstStyle/>
          <a:p>
            <a:r>
              <a:rPr lang="en-US" dirty="0" smtClean="0">
                <a:solidFill>
                  <a:srgbClr val="00B050"/>
                </a:solidFill>
              </a:rPr>
              <a:t>difference</a:t>
            </a:r>
            <a:endParaRPr lang="en-US" dirty="0">
              <a:solidFill>
                <a:srgbClr val="00B050"/>
              </a:solidFill>
            </a:endParaRPr>
          </a:p>
        </p:txBody>
      </p:sp>
      <p:sp>
        <p:nvSpPr>
          <p:cNvPr id="28" name="Rectangle 27"/>
          <p:cNvSpPr/>
          <p:nvPr/>
        </p:nvSpPr>
        <p:spPr>
          <a:xfrm>
            <a:off x="10198529" y="3758921"/>
            <a:ext cx="1257817" cy="1478779"/>
          </a:xfrm>
          <a:prstGeom prst="rect">
            <a:avLst/>
          </a:prstGeom>
          <a:noFill/>
          <a:ln w="38100">
            <a:solidFill>
              <a:srgbClr val="00B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792227275"/>
      </p:ext>
    </p:extLst>
  </p:cSld>
  <p:clrMapOvr>
    <a:masterClrMapping/>
  </p:clrMapOvr>
  <mc:AlternateContent xmlns:mc="http://schemas.openxmlformats.org/markup-compatibility/2006" xmlns:p14="http://schemas.microsoft.com/office/powerpoint/2010/main">
    <mc:Choice Requires="p14">
      <p:transition p14:dur="0" advTm="36385"/>
    </mc:Choice>
    <mc:Fallback xmlns="">
      <p:transition advTm="36385"/>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4"/>
          <a:stretch>
            <a:fillRect/>
          </a:stretch>
        </p:blipFill>
        <p:spPr>
          <a:xfrm>
            <a:off x="0" y="713865"/>
            <a:ext cx="6147792" cy="6118121"/>
          </a:xfrm>
          <a:prstGeom prst="rect">
            <a:avLst/>
          </a:prstGeom>
        </p:spPr>
      </p:pic>
      <p:sp>
        <p:nvSpPr>
          <p:cNvPr id="114" name="Rectangle 113"/>
          <p:cNvSpPr/>
          <p:nvPr/>
        </p:nvSpPr>
        <p:spPr>
          <a:xfrm>
            <a:off x="0" y="-1"/>
            <a:ext cx="12192000" cy="635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12" name="Rectangle 11"/>
          <p:cNvSpPr/>
          <p:nvPr/>
        </p:nvSpPr>
        <p:spPr>
          <a:xfrm flipV="1">
            <a:off x="0" y="634999"/>
            <a:ext cx="12192000" cy="8061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ntent Placeholder 2"/>
          <p:cNvSpPr txBox="1">
            <a:spLocks/>
          </p:cNvSpPr>
          <p:nvPr/>
        </p:nvSpPr>
        <p:spPr>
          <a:xfrm>
            <a:off x="530087" y="1209981"/>
            <a:ext cx="10972800" cy="4525963"/>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buFont typeface="Arial" panose="020B0604020202020204" pitchFamily="34" charset="0"/>
              <a:buChar char="•"/>
            </a:pPr>
            <a:endParaRPr lang="fr-CH" dirty="0" smtClean="0">
              <a:solidFill>
                <a:schemeClr val="tx1"/>
              </a:solidFill>
            </a:endParaRPr>
          </a:p>
        </p:txBody>
      </p:sp>
      <p:sp>
        <p:nvSpPr>
          <p:cNvPr id="7" name="TextBox 6"/>
          <p:cNvSpPr txBox="1"/>
          <p:nvPr/>
        </p:nvSpPr>
        <p:spPr>
          <a:xfrm>
            <a:off x="11901047" y="6554987"/>
            <a:ext cx="1196587" cy="276999"/>
          </a:xfrm>
          <a:prstGeom prst="rect">
            <a:avLst/>
          </a:prstGeom>
          <a:noFill/>
        </p:spPr>
        <p:txBody>
          <a:bodyPr wrap="square" rtlCol="0">
            <a:spAutoFit/>
          </a:bodyPr>
          <a:lstStyle/>
          <a:p>
            <a:fld id="{40048CD4-BD2D-45E1-B814-D5FF9B7841B6}" type="slidenum">
              <a:rPr lang="en-US" sz="1200" smtClean="0">
                <a:solidFill>
                  <a:schemeClr val="bg1">
                    <a:lumMod val="50000"/>
                  </a:schemeClr>
                </a:solidFill>
              </a:rPr>
              <a:t>12</a:t>
            </a:fld>
            <a:endParaRPr lang="en-US" sz="1200" dirty="0">
              <a:solidFill>
                <a:schemeClr val="bg1">
                  <a:lumMod val="50000"/>
                </a:schemeClr>
              </a:solidFill>
            </a:endParaRPr>
          </a:p>
        </p:txBody>
      </p:sp>
      <p:sp>
        <p:nvSpPr>
          <p:cNvPr id="17" name="Rectangle 16"/>
          <p:cNvSpPr/>
          <p:nvPr/>
        </p:nvSpPr>
        <p:spPr>
          <a:xfrm>
            <a:off x="25400" y="20022"/>
            <a:ext cx="12343938" cy="584775"/>
          </a:xfrm>
          <a:prstGeom prst="rect">
            <a:avLst/>
          </a:prstGeom>
        </p:spPr>
        <p:txBody>
          <a:bodyPr wrap="square" anchor="ctr">
            <a:spAutoFit/>
          </a:bodyPr>
          <a:lstStyle/>
          <a:p>
            <a:pPr eaLnBrk="0" hangingPunct="0">
              <a:defRPr/>
            </a:pPr>
            <a:r>
              <a:rPr lang="en-US" sz="2400" b="1" dirty="0">
                <a:solidFill>
                  <a:srgbClr val="00B0F0"/>
                </a:solidFill>
                <a:cs typeface="Calibri"/>
              </a:rPr>
              <a:t>integration </a:t>
            </a:r>
            <a:r>
              <a:rPr lang="en-US" sz="2400" b="1" dirty="0" smtClean="0">
                <a:solidFill>
                  <a:srgbClr val="00B0F0"/>
                </a:solidFill>
                <a:cs typeface="Calibri"/>
              </a:rPr>
              <a:t>I </a:t>
            </a:r>
            <a:r>
              <a:rPr lang="en-US" sz="3200" dirty="0" smtClean="0">
                <a:solidFill>
                  <a:schemeClr val="bg1"/>
                </a:solidFill>
                <a:cs typeface="Calibri"/>
              </a:rPr>
              <a:t>AUC difference</a:t>
            </a:r>
            <a:endParaRPr lang="en-US" sz="3200" dirty="0" smtClean="0">
              <a:solidFill>
                <a:schemeClr val="bg1"/>
              </a:solidFill>
              <a:latin typeface="Calibri"/>
              <a:cs typeface="Calibri"/>
            </a:endParaRPr>
          </a:p>
        </p:txBody>
      </p:sp>
      <p:pic>
        <p:nvPicPr>
          <p:cNvPr id="19" name="Picture 4" descr="Image result for histogram vector"/>
          <p:cNvPicPr>
            <a:picLocks noChangeAspect="1" noChangeArrowheads="1"/>
          </p:cNvPicPr>
          <p:nvPr/>
        </p:nvPicPr>
        <p:blipFill rotWithShape="1">
          <a:blip r:embed="rId5">
            <a:duotone>
              <a:prstClr val="black"/>
              <a:srgbClr val="FF0000">
                <a:tint val="45000"/>
                <a:satMod val="400000"/>
              </a:srgbClr>
            </a:duotone>
            <a:extLst>
              <a:ext uri="{BEBA8EAE-BF5A-486C-A8C5-ECC9F3942E4B}">
                <a14:imgProps xmlns:a14="http://schemas.microsoft.com/office/drawing/2010/main">
                  <a14:imgLayer r:embed="rId6">
                    <a14:imgEffect>
                      <a14:backgroundRemoval t="14762" b="89524" l="20000" r="86964"/>
                    </a14:imgEffect>
                    <a14:imgEffect>
                      <a14:sharpenSoften amount="-25000"/>
                    </a14:imgEffect>
                    <a14:imgEffect>
                      <a14:colorTemperature colorTemp="11200"/>
                    </a14:imgEffect>
                    <a14:imgEffect>
                      <a14:saturation sat="400000"/>
                    </a14:imgEffect>
                    <a14:imgEffect>
                      <a14:brightnessContrast bright="41000"/>
                    </a14:imgEffect>
                  </a14:imgLayer>
                </a14:imgProps>
              </a:ext>
              <a:ext uri="{28A0092B-C50C-407E-A947-70E740481C1C}">
                <a14:useLocalDpi xmlns:a14="http://schemas.microsoft.com/office/drawing/2010/main" val="0"/>
              </a:ext>
            </a:extLst>
          </a:blip>
          <a:srcRect l="17145" t="13069" r="11339" b="10048"/>
          <a:stretch/>
        </p:blipFill>
        <p:spPr bwMode="auto">
          <a:xfrm>
            <a:off x="11456346" y="56044"/>
            <a:ext cx="655782" cy="528754"/>
          </a:xfrm>
          <a:prstGeom prst="rect">
            <a:avLst/>
          </a:prstGeom>
          <a:noFill/>
          <a:extLst>
            <a:ext uri="{909E8E84-426E-40DD-AFC4-6F175D3DCCD1}">
              <a14:hiddenFill xmlns:a14="http://schemas.microsoft.com/office/drawing/2010/main">
                <a:solidFill>
                  <a:srgbClr val="FFFFFF"/>
                </a:solidFill>
              </a14:hiddenFill>
            </a:ext>
          </a:extLst>
        </p:spPr>
      </p:pic>
      <p:sp>
        <p:nvSpPr>
          <p:cNvPr id="22" name="Content Placeholder 2"/>
          <p:cNvSpPr txBox="1">
            <a:spLocks/>
          </p:cNvSpPr>
          <p:nvPr/>
        </p:nvSpPr>
        <p:spPr>
          <a:xfrm>
            <a:off x="6395723" y="738813"/>
            <a:ext cx="5796277" cy="6031263"/>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dirty="0" smtClean="0">
                <a:solidFill>
                  <a:schemeClr val="tx1"/>
                </a:solidFill>
              </a:rPr>
              <a:t>nice </a:t>
            </a:r>
            <a:r>
              <a:rPr lang="en-US" dirty="0" smtClean="0">
                <a:solidFill>
                  <a:srgbClr val="000000"/>
                </a:solidFill>
              </a:rPr>
              <a:t>treatment specific </a:t>
            </a:r>
            <a:r>
              <a:rPr lang="en-US" dirty="0" smtClean="0">
                <a:solidFill>
                  <a:schemeClr val="tx1"/>
                </a:solidFill>
              </a:rPr>
              <a:t>segregation</a:t>
            </a:r>
          </a:p>
          <a:p>
            <a:pPr marL="457200" indent="-457200" algn="l">
              <a:buFont typeface="Arial" panose="020B0604020202020204" pitchFamily="34" charset="0"/>
              <a:buChar char="•"/>
            </a:pPr>
            <a:r>
              <a:rPr lang="en-US" sz="2200" dirty="0" smtClean="0">
                <a:solidFill>
                  <a:srgbClr val="000000"/>
                </a:solidFill>
              </a:rPr>
              <a:t>we see nicely the expected main targets of the different inhibitors</a:t>
            </a:r>
          </a:p>
          <a:p>
            <a:pPr marL="457200" indent="-457200" algn="l">
              <a:buFont typeface="Arial" panose="020B0604020202020204" pitchFamily="34" charset="0"/>
              <a:buChar char="•"/>
            </a:pPr>
            <a:r>
              <a:rPr lang="en-US" sz="2200" dirty="0" smtClean="0">
                <a:solidFill>
                  <a:srgbClr val="000000"/>
                </a:solidFill>
              </a:rPr>
              <a:t>of interest is how variable the response to </a:t>
            </a:r>
            <a:r>
              <a:rPr lang="en-US" sz="2200" dirty="0" err="1" smtClean="0">
                <a:solidFill>
                  <a:srgbClr val="7030A0"/>
                </a:solidFill>
              </a:rPr>
              <a:t>iEGFR</a:t>
            </a:r>
            <a:r>
              <a:rPr lang="en-US" sz="2200" dirty="0" smtClean="0">
                <a:solidFill>
                  <a:schemeClr val="tx1"/>
                </a:solidFill>
              </a:rPr>
              <a:t>/</a:t>
            </a:r>
            <a:r>
              <a:rPr lang="en-US" sz="2200" dirty="0" smtClean="0">
                <a:solidFill>
                  <a:srgbClr val="0070C0"/>
                </a:solidFill>
              </a:rPr>
              <a:t>iPI3K</a:t>
            </a:r>
            <a:r>
              <a:rPr lang="en-US" sz="2200" dirty="0" smtClean="0">
                <a:solidFill>
                  <a:srgbClr val="000000"/>
                </a:solidFill>
              </a:rPr>
              <a:t> can be and the markers that increase their signaling upon inhibition</a:t>
            </a:r>
          </a:p>
        </p:txBody>
      </p:sp>
      <p:pic>
        <p:nvPicPr>
          <p:cNvPr id="18" name="Picture 2" descr="C:\Users\MarcoT\Desktop\heatmap_deleted_metadata_powerpoint-01.png"/>
          <p:cNvPicPr>
            <a:picLocks noChangeAspect="1" noChangeArrowheads="1"/>
          </p:cNvPicPr>
          <p:nvPr/>
        </p:nvPicPr>
        <p:blipFill rotWithShape="1">
          <a:blip r:embed="rId7" cstate="hqprint">
            <a:extLst>
              <a:ext uri="{28A0092B-C50C-407E-A947-70E740481C1C}">
                <a14:useLocalDpi xmlns:a14="http://schemas.microsoft.com/office/drawing/2010/main"/>
              </a:ext>
            </a:extLst>
          </a:blip>
          <a:srcRect l="68821"/>
          <a:stretch/>
        </p:blipFill>
        <p:spPr bwMode="auto">
          <a:xfrm>
            <a:off x="25400" y="4238722"/>
            <a:ext cx="763197" cy="1576088"/>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descr="C:\Users\MarcoT\Desktop\heatmap_deleted_metadata_powerpoint-01.png"/>
          <p:cNvPicPr>
            <a:picLocks noChangeAspect="1" noChangeArrowheads="1"/>
          </p:cNvPicPr>
          <p:nvPr/>
        </p:nvPicPr>
        <p:blipFill rotWithShape="1">
          <a:blip r:embed="rId8" cstate="hqprint">
            <a:extLst>
              <a:ext uri="{28A0092B-C50C-407E-A947-70E740481C1C}">
                <a14:useLocalDpi xmlns:a14="http://schemas.microsoft.com/office/drawing/2010/main"/>
              </a:ext>
            </a:extLst>
          </a:blip>
          <a:srcRect t="24484" r="46906" b="19173"/>
          <a:stretch/>
        </p:blipFill>
        <p:spPr bwMode="auto">
          <a:xfrm>
            <a:off x="-184802" y="2365131"/>
            <a:ext cx="1139340" cy="888024"/>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C:\Users\MarcoT\Desktop\heatmap_deleted_metadata_powerpoint-01.png"/>
          <p:cNvPicPr>
            <a:picLocks noChangeAspect="1" noChangeArrowheads="1"/>
          </p:cNvPicPr>
          <p:nvPr/>
        </p:nvPicPr>
        <p:blipFill rotWithShape="1">
          <a:blip r:embed="rId9">
            <a:extLst>
              <a:ext uri="{28A0092B-C50C-407E-A947-70E740481C1C}">
                <a14:useLocalDpi xmlns:a14="http://schemas.microsoft.com/office/drawing/2010/main" val="0"/>
              </a:ext>
            </a:extLst>
          </a:blip>
          <a:srcRect l="25570" r="65995"/>
          <a:stretch/>
        </p:blipFill>
        <p:spPr bwMode="auto">
          <a:xfrm>
            <a:off x="34490" y="5401517"/>
            <a:ext cx="700755" cy="1576088"/>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C:\Users\MarcoT\Desktop\heatmap_deleted_metadata_powerpoint-01.png"/>
          <p:cNvPicPr>
            <a:picLocks noChangeAspect="1" noChangeArrowheads="1"/>
          </p:cNvPicPr>
          <p:nvPr/>
        </p:nvPicPr>
        <p:blipFill rotWithShape="1">
          <a:blip r:embed="rId8" cstate="hqprint">
            <a:extLst>
              <a:ext uri="{28A0092B-C50C-407E-A947-70E740481C1C}">
                <a14:useLocalDpi xmlns:a14="http://schemas.microsoft.com/office/drawing/2010/main"/>
              </a:ext>
            </a:extLst>
          </a:blip>
          <a:srcRect t="310" r="46906" b="87975"/>
          <a:stretch/>
        </p:blipFill>
        <p:spPr bwMode="auto">
          <a:xfrm>
            <a:off x="-180256" y="2150804"/>
            <a:ext cx="1139340" cy="184638"/>
          </a:xfrm>
          <a:prstGeom prst="rect">
            <a:avLst/>
          </a:prstGeom>
          <a:noFill/>
          <a:extLst>
            <a:ext uri="{909E8E84-426E-40DD-AFC4-6F175D3DCCD1}">
              <a14:hiddenFill xmlns:a14="http://schemas.microsoft.com/office/drawing/2010/main">
                <a:solidFill>
                  <a:srgbClr val="FFFFFF"/>
                </a:solidFill>
              </a14:hiddenFill>
            </a:ext>
          </a:extLst>
        </p:spPr>
      </p:pic>
      <p:sp>
        <p:nvSpPr>
          <p:cNvPr id="30" name="Rectangle 29"/>
          <p:cNvSpPr/>
          <p:nvPr/>
        </p:nvSpPr>
        <p:spPr>
          <a:xfrm rot="16200000">
            <a:off x="3411619" y="1257095"/>
            <a:ext cx="87923" cy="4431727"/>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ntent Placeholder 2"/>
          <p:cNvSpPr txBox="1">
            <a:spLocks/>
          </p:cNvSpPr>
          <p:nvPr/>
        </p:nvSpPr>
        <p:spPr>
          <a:xfrm>
            <a:off x="9877476" y="6249175"/>
            <a:ext cx="5796277" cy="6031263"/>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sz="1600" dirty="0" smtClean="0">
                <a:solidFill>
                  <a:schemeClr val="tx1"/>
                </a:solidFill>
              </a:rPr>
              <a:t>Difference.zip</a:t>
            </a:r>
          </a:p>
          <a:p>
            <a:pPr algn="l"/>
            <a:r>
              <a:rPr lang="en-US" sz="1600" dirty="0" err="1" smtClean="0">
                <a:solidFill>
                  <a:schemeClr val="tx1"/>
                </a:solidFill>
              </a:rPr>
              <a:t>Median_difference.rds</a:t>
            </a:r>
            <a:endParaRPr lang="en-US" sz="1600" dirty="0" smtClean="0">
              <a:solidFill>
                <a:schemeClr val="tx1"/>
              </a:solidFill>
            </a:endParaRPr>
          </a:p>
        </p:txBody>
      </p:sp>
    </p:spTree>
    <p:custDataLst>
      <p:tags r:id="rId1"/>
    </p:custDataLst>
    <p:extLst>
      <p:ext uri="{BB962C8B-B14F-4D97-AF65-F5344CB8AC3E}">
        <p14:creationId xmlns:p14="http://schemas.microsoft.com/office/powerpoint/2010/main" val="422459887"/>
      </p:ext>
    </p:extLst>
  </p:cSld>
  <p:clrMapOvr>
    <a:masterClrMapping/>
  </p:clrMapOvr>
  <mc:AlternateContent xmlns:mc="http://schemas.openxmlformats.org/markup-compatibility/2006" xmlns:p14="http://schemas.microsoft.com/office/powerpoint/2010/main">
    <mc:Choice Requires="p14">
      <p:transition p14:dur="0" advTm="36385"/>
    </mc:Choice>
    <mc:Fallback xmlns="">
      <p:transition advTm="36385"/>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1"/>
            <a:ext cx="12192000" cy="635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10" name="Rectangle 9"/>
          <p:cNvSpPr/>
          <p:nvPr/>
        </p:nvSpPr>
        <p:spPr>
          <a:xfrm flipV="1">
            <a:off x="0" y="634999"/>
            <a:ext cx="12192000" cy="8061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5400" y="20022"/>
            <a:ext cx="12192000" cy="584775"/>
          </a:xfrm>
          <a:prstGeom prst="rect">
            <a:avLst/>
          </a:prstGeom>
        </p:spPr>
        <p:txBody>
          <a:bodyPr wrap="square" anchor="ctr">
            <a:spAutoFit/>
          </a:bodyPr>
          <a:lstStyle/>
          <a:p>
            <a:pPr eaLnBrk="0" hangingPunct="0">
              <a:defRPr/>
            </a:pPr>
            <a:r>
              <a:rPr lang="en-US" sz="2400" b="1" dirty="0" smtClean="0">
                <a:solidFill>
                  <a:srgbClr val="00B0F0"/>
                </a:solidFill>
                <a:cs typeface="Calibri"/>
              </a:rPr>
              <a:t>integration</a:t>
            </a:r>
            <a:r>
              <a:rPr lang="en-US" sz="2400" b="1" dirty="0" smtClean="0">
                <a:solidFill>
                  <a:srgbClr val="00B0F0"/>
                </a:solidFill>
                <a:latin typeface="Calibri"/>
                <a:cs typeface="Calibri"/>
              </a:rPr>
              <a:t> I </a:t>
            </a:r>
            <a:r>
              <a:rPr lang="en-US" sz="3200" dirty="0" smtClean="0">
                <a:solidFill>
                  <a:schemeClr val="accent6">
                    <a:lumMod val="75000"/>
                  </a:schemeClr>
                </a:solidFill>
                <a:cs typeface="Calibri"/>
              </a:rPr>
              <a:t>same</a:t>
            </a:r>
            <a:r>
              <a:rPr lang="en-US" sz="2700" dirty="0" smtClean="0">
                <a:solidFill>
                  <a:schemeClr val="accent6">
                    <a:lumMod val="75000"/>
                  </a:schemeClr>
                </a:solidFill>
                <a:cs typeface="Calibri"/>
              </a:rPr>
              <a:t> </a:t>
            </a:r>
            <a:r>
              <a:rPr lang="en-US" sz="3200" dirty="0" smtClean="0">
                <a:solidFill>
                  <a:schemeClr val="accent6">
                    <a:lumMod val="75000"/>
                  </a:schemeClr>
                </a:solidFill>
                <a:cs typeface="Calibri"/>
              </a:rPr>
              <a:t>approach</a:t>
            </a:r>
            <a:r>
              <a:rPr lang="en-US" sz="2700" dirty="0" smtClean="0">
                <a:solidFill>
                  <a:schemeClr val="accent6">
                    <a:lumMod val="75000"/>
                  </a:schemeClr>
                </a:solidFill>
                <a:cs typeface="Calibri"/>
              </a:rPr>
              <a:t> </a:t>
            </a:r>
            <a:r>
              <a:rPr lang="en-US" sz="3200" dirty="0" smtClean="0">
                <a:solidFill>
                  <a:schemeClr val="accent6">
                    <a:lumMod val="75000"/>
                  </a:schemeClr>
                </a:solidFill>
                <a:cs typeface="Calibri"/>
              </a:rPr>
              <a:t>for</a:t>
            </a:r>
            <a:r>
              <a:rPr lang="en-US" sz="2700" dirty="0" smtClean="0">
                <a:solidFill>
                  <a:schemeClr val="accent6">
                    <a:lumMod val="75000"/>
                  </a:schemeClr>
                </a:solidFill>
                <a:cs typeface="Calibri"/>
              </a:rPr>
              <a:t> </a:t>
            </a:r>
            <a:r>
              <a:rPr lang="en-US" sz="3200" dirty="0" smtClean="0">
                <a:solidFill>
                  <a:schemeClr val="accent6">
                    <a:lumMod val="75000"/>
                  </a:schemeClr>
                </a:solidFill>
                <a:cs typeface="Calibri"/>
              </a:rPr>
              <a:t>the</a:t>
            </a:r>
            <a:r>
              <a:rPr lang="en-US" sz="2700" dirty="0" smtClean="0">
                <a:solidFill>
                  <a:schemeClr val="accent6">
                    <a:lumMod val="75000"/>
                  </a:schemeClr>
                </a:solidFill>
                <a:cs typeface="Calibri"/>
              </a:rPr>
              <a:t> </a:t>
            </a:r>
            <a:r>
              <a:rPr lang="en-US" sz="3200" dirty="0" smtClean="0">
                <a:solidFill>
                  <a:schemeClr val="accent6">
                    <a:lumMod val="75000"/>
                  </a:schemeClr>
                </a:solidFill>
                <a:cs typeface="Calibri"/>
              </a:rPr>
              <a:t>partial</a:t>
            </a:r>
            <a:r>
              <a:rPr lang="en-US" sz="2700" dirty="0" smtClean="0">
                <a:solidFill>
                  <a:schemeClr val="accent6">
                    <a:lumMod val="75000"/>
                  </a:schemeClr>
                </a:solidFill>
                <a:cs typeface="Calibri"/>
              </a:rPr>
              <a:t> </a:t>
            </a:r>
            <a:r>
              <a:rPr lang="en-US" sz="3200" dirty="0" smtClean="0">
                <a:solidFill>
                  <a:schemeClr val="accent6">
                    <a:lumMod val="75000"/>
                  </a:schemeClr>
                </a:solidFill>
                <a:cs typeface="Calibri"/>
              </a:rPr>
              <a:t>correlation</a:t>
            </a:r>
            <a:r>
              <a:rPr lang="en-US" sz="2700" dirty="0" smtClean="0">
                <a:solidFill>
                  <a:schemeClr val="accent6">
                    <a:lumMod val="75000"/>
                  </a:schemeClr>
                </a:solidFill>
                <a:cs typeface="Calibri"/>
              </a:rPr>
              <a:t> </a:t>
            </a:r>
            <a:r>
              <a:rPr lang="en-US" sz="3200" dirty="0" smtClean="0">
                <a:solidFill>
                  <a:schemeClr val="accent6">
                    <a:lumMod val="75000"/>
                  </a:schemeClr>
                </a:solidFill>
                <a:cs typeface="Calibri"/>
              </a:rPr>
              <a:t>as</a:t>
            </a:r>
            <a:r>
              <a:rPr lang="en-US" sz="2700" dirty="0" smtClean="0">
                <a:solidFill>
                  <a:schemeClr val="accent6">
                    <a:lumMod val="75000"/>
                  </a:schemeClr>
                </a:solidFill>
                <a:cs typeface="Calibri"/>
              </a:rPr>
              <a:t> </a:t>
            </a:r>
            <a:r>
              <a:rPr lang="en-US" sz="3200" dirty="0">
                <a:solidFill>
                  <a:schemeClr val="accent6">
                    <a:lumMod val="75000"/>
                  </a:schemeClr>
                </a:solidFill>
                <a:cs typeface="Calibri"/>
              </a:rPr>
              <a:t>for</a:t>
            </a:r>
            <a:r>
              <a:rPr lang="en-US" sz="2700" dirty="0">
                <a:solidFill>
                  <a:schemeClr val="accent6">
                    <a:lumMod val="75000"/>
                  </a:schemeClr>
                </a:solidFill>
                <a:cs typeface="Calibri"/>
              </a:rPr>
              <a:t> </a:t>
            </a:r>
            <a:r>
              <a:rPr lang="en-US" sz="3200" dirty="0">
                <a:solidFill>
                  <a:schemeClr val="accent6">
                    <a:lumMod val="75000"/>
                  </a:schemeClr>
                </a:solidFill>
                <a:cs typeface="Calibri"/>
              </a:rPr>
              <a:t>the</a:t>
            </a:r>
            <a:r>
              <a:rPr lang="en-US" sz="2700" dirty="0">
                <a:solidFill>
                  <a:schemeClr val="accent6">
                    <a:lumMod val="75000"/>
                  </a:schemeClr>
                </a:solidFill>
                <a:cs typeface="Calibri"/>
              </a:rPr>
              <a:t> </a:t>
            </a:r>
            <a:r>
              <a:rPr lang="en-US" sz="3200" dirty="0">
                <a:solidFill>
                  <a:schemeClr val="accent6">
                    <a:lumMod val="75000"/>
                  </a:schemeClr>
                </a:solidFill>
                <a:cs typeface="Calibri"/>
              </a:rPr>
              <a:t>median </a:t>
            </a:r>
            <a:endParaRPr lang="en-US" sz="4800" dirty="0" smtClean="0">
              <a:solidFill>
                <a:schemeClr val="accent6">
                  <a:lumMod val="75000"/>
                </a:schemeClr>
              </a:solidFill>
              <a:latin typeface="Calibri"/>
              <a:cs typeface="Calibri"/>
            </a:endParaRPr>
          </a:p>
        </p:txBody>
      </p:sp>
      <p:sp>
        <p:nvSpPr>
          <p:cNvPr id="11" name="Content Placeholder 2"/>
          <p:cNvSpPr txBox="1">
            <a:spLocks/>
          </p:cNvSpPr>
          <p:nvPr/>
        </p:nvSpPr>
        <p:spPr>
          <a:xfrm>
            <a:off x="530087" y="1209981"/>
            <a:ext cx="10972800" cy="4525963"/>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buFont typeface="Arial" panose="020B0604020202020204" pitchFamily="34" charset="0"/>
              <a:buChar char="•"/>
            </a:pPr>
            <a:endParaRPr lang="fr-CH" dirty="0" smtClean="0">
              <a:solidFill>
                <a:schemeClr val="tx1"/>
              </a:solidFill>
            </a:endParaRPr>
          </a:p>
        </p:txBody>
      </p:sp>
      <p:sp>
        <p:nvSpPr>
          <p:cNvPr id="7" name="TextBox 6"/>
          <p:cNvSpPr txBox="1"/>
          <p:nvPr/>
        </p:nvSpPr>
        <p:spPr>
          <a:xfrm>
            <a:off x="11901047" y="6554987"/>
            <a:ext cx="1196587" cy="276999"/>
          </a:xfrm>
          <a:prstGeom prst="rect">
            <a:avLst/>
          </a:prstGeom>
          <a:noFill/>
        </p:spPr>
        <p:txBody>
          <a:bodyPr wrap="square" rtlCol="0">
            <a:spAutoFit/>
          </a:bodyPr>
          <a:lstStyle/>
          <a:p>
            <a:fld id="{40048CD4-BD2D-45E1-B814-D5FF9B7841B6}" type="slidenum">
              <a:rPr lang="en-US" sz="1200" smtClean="0">
                <a:solidFill>
                  <a:schemeClr val="bg1">
                    <a:lumMod val="50000"/>
                  </a:schemeClr>
                </a:solidFill>
              </a:rPr>
              <a:t>13</a:t>
            </a:fld>
            <a:endParaRPr lang="en-US" sz="1200" dirty="0">
              <a:solidFill>
                <a:schemeClr val="bg1">
                  <a:lumMod val="50000"/>
                </a:schemeClr>
              </a:solidFill>
            </a:endParaRPr>
          </a:p>
        </p:txBody>
      </p:sp>
      <p:pic>
        <p:nvPicPr>
          <p:cNvPr id="6146" name="Picture 2" descr="C:\Users\MarcoT\Dropbox\Lab\1.) Grant and Posters\1.) Posters\timecourses_presentation-09.png"/>
          <p:cNvPicPr>
            <a:picLocks noChangeAspect="1" noChangeArrowheads="1"/>
          </p:cNvPicPr>
          <p:nvPr/>
        </p:nvPicPr>
        <p:blipFill rotWithShape="1">
          <a:blip r:embed="rId3" cstate="hqprint">
            <a:extLst>
              <a:ext uri="{28A0092B-C50C-407E-A947-70E740481C1C}">
                <a14:useLocalDpi xmlns:a14="http://schemas.microsoft.com/office/drawing/2010/main"/>
              </a:ext>
            </a:extLst>
          </a:blip>
          <a:srcRect r="25089"/>
          <a:stretch/>
        </p:blipFill>
        <p:spPr bwMode="auto">
          <a:xfrm>
            <a:off x="-215260" y="1711656"/>
            <a:ext cx="12216761" cy="4505723"/>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Image result for network"/>
          <p:cNvPicPr>
            <a:picLocks noChangeAspect="1" noChangeArrowheads="1"/>
          </p:cNvPicPr>
          <p:nvPr/>
        </p:nvPicPr>
        <p:blipFill>
          <a:blip r:embed="rId4">
            <a:duotone>
              <a:prstClr val="black"/>
              <a:schemeClr val="accent6">
                <a:tint val="45000"/>
                <a:satMod val="400000"/>
              </a:schemeClr>
            </a:duotone>
            <a:extLst>
              <a:ext uri="{BEBA8EAE-BF5A-486C-A8C5-ECC9F3942E4B}">
                <a14:imgProps xmlns:a14="http://schemas.microsoft.com/office/drawing/2010/main">
                  <a14:imgLayer r:embed="rId5">
                    <a14:imgEffect>
                      <a14:sharpenSoften amount="100000"/>
                    </a14:imgEffect>
                    <a14:imgEffect>
                      <a14:colorTemperature colorTemp="11200"/>
                    </a14:imgEffect>
                    <a14:imgEffect>
                      <a14:saturation sat="400000"/>
                    </a14:imgEffect>
                    <a14:imgEffect>
                      <a14:brightnessContrast bright="40000" contrast="20000"/>
                    </a14:imgEffect>
                  </a14:imgLayer>
                </a14:imgProps>
              </a:ext>
              <a:ext uri="{28A0092B-C50C-407E-A947-70E740481C1C}">
                <a14:useLocalDpi xmlns:a14="http://schemas.microsoft.com/office/drawing/2010/main" val="0"/>
              </a:ext>
            </a:extLst>
          </a:blip>
          <a:srcRect/>
          <a:stretch>
            <a:fillRect/>
          </a:stretch>
        </p:blipFill>
        <p:spPr bwMode="auto">
          <a:xfrm>
            <a:off x="11061042" y="-117012"/>
            <a:ext cx="1371175" cy="845558"/>
          </a:xfrm>
          <a:prstGeom prst="rect">
            <a:avLst/>
          </a:prstGeom>
          <a:noFill/>
          <a:extLst>
            <a:ext uri="{909E8E84-426E-40DD-AFC4-6F175D3DCCD1}">
              <a14:hiddenFill xmlns:a14="http://schemas.microsoft.com/office/drawing/2010/main">
                <a:solidFill>
                  <a:srgbClr val="FFFFFF"/>
                </a:solidFill>
              </a14:hiddenFill>
            </a:ext>
          </a:extLst>
        </p:spPr>
      </p:pic>
      <p:grpSp>
        <p:nvGrpSpPr>
          <p:cNvPr id="17" name="Group 16"/>
          <p:cNvGrpSpPr/>
          <p:nvPr/>
        </p:nvGrpSpPr>
        <p:grpSpPr>
          <a:xfrm>
            <a:off x="294767" y="2168394"/>
            <a:ext cx="11602466" cy="2531504"/>
            <a:chOff x="298581" y="2030296"/>
            <a:chExt cx="11602466" cy="2795152"/>
          </a:xfrm>
        </p:grpSpPr>
        <p:sp>
          <p:nvSpPr>
            <p:cNvPr id="18" name="Rectangle 17"/>
            <p:cNvSpPr/>
            <p:nvPr/>
          </p:nvSpPr>
          <p:spPr>
            <a:xfrm>
              <a:off x="298581" y="2030296"/>
              <a:ext cx="11602466" cy="2795152"/>
            </a:xfrm>
            <a:prstGeom prst="rect">
              <a:avLst/>
            </a:prstGeom>
            <a:solidFill>
              <a:schemeClr val="tx1">
                <a:lumMod val="95000"/>
                <a:lumOff val="5000"/>
                <a:alpha val="8705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F0"/>
                </a:solidFill>
              </a:endParaRPr>
            </a:p>
          </p:txBody>
        </p:sp>
        <p:sp>
          <p:nvSpPr>
            <p:cNvPr id="19" name="Rectangle 18"/>
            <p:cNvSpPr/>
            <p:nvPr/>
          </p:nvSpPr>
          <p:spPr>
            <a:xfrm>
              <a:off x="4780320" y="3387670"/>
              <a:ext cx="2998862" cy="276999"/>
            </a:xfrm>
            <a:prstGeom prst="rect">
              <a:avLst/>
            </a:prstGeom>
          </p:spPr>
          <p:txBody>
            <a:bodyPr wrap="square">
              <a:spAutoFit/>
            </a:bodyPr>
            <a:lstStyle/>
            <a:p>
              <a:pPr algn="ctr"/>
              <a:endParaRPr lang="en-US" sz="1200" dirty="0">
                <a:solidFill>
                  <a:schemeClr val="bg1"/>
                </a:solidFill>
                <a:latin typeface="Arial Black" panose="020B0A04020102020204" pitchFamily="34" charset="0"/>
                <a:cs typeface="Arial" panose="020B0604020202020204" pitchFamily="34" charset="0"/>
              </a:endParaRPr>
            </a:p>
          </p:txBody>
        </p:sp>
      </p:grpSp>
      <p:sp>
        <p:nvSpPr>
          <p:cNvPr id="20" name="Content Placeholder 2"/>
          <p:cNvSpPr txBox="1">
            <a:spLocks/>
          </p:cNvSpPr>
          <p:nvPr/>
        </p:nvSpPr>
        <p:spPr>
          <a:xfrm>
            <a:off x="397142" y="3077095"/>
            <a:ext cx="11422263" cy="1857112"/>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dirty="0" smtClean="0">
                <a:solidFill>
                  <a:schemeClr val="bg1"/>
                </a:solidFill>
              </a:rPr>
              <a:t>similar patters as with the median</a:t>
            </a:r>
          </a:p>
        </p:txBody>
      </p:sp>
    </p:spTree>
    <p:extLst>
      <p:ext uri="{BB962C8B-B14F-4D97-AF65-F5344CB8AC3E}">
        <p14:creationId xmlns:p14="http://schemas.microsoft.com/office/powerpoint/2010/main" val="22247856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1"/>
            <a:ext cx="12192000" cy="635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10" name="Rectangle 9"/>
          <p:cNvSpPr/>
          <p:nvPr/>
        </p:nvSpPr>
        <p:spPr>
          <a:xfrm flipV="1">
            <a:off x="0" y="634999"/>
            <a:ext cx="12192000" cy="8061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5400" y="20022"/>
            <a:ext cx="12192000" cy="584775"/>
          </a:xfrm>
          <a:prstGeom prst="rect">
            <a:avLst/>
          </a:prstGeom>
        </p:spPr>
        <p:txBody>
          <a:bodyPr wrap="square" anchor="ctr">
            <a:spAutoFit/>
          </a:bodyPr>
          <a:lstStyle/>
          <a:p>
            <a:pPr eaLnBrk="0" hangingPunct="0">
              <a:defRPr/>
            </a:pPr>
            <a:r>
              <a:rPr lang="en-US" sz="2400" b="1" dirty="0" smtClean="0">
                <a:solidFill>
                  <a:srgbClr val="00B0F0"/>
                </a:solidFill>
                <a:cs typeface="Calibri"/>
              </a:rPr>
              <a:t>integration</a:t>
            </a:r>
            <a:r>
              <a:rPr lang="en-US" sz="2400" b="1" dirty="0" smtClean="0">
                <a:solidFill>
                  <a:srgbClr val="00B0F0"/>
                </a:solidFill>
                <a:latin typeface="Calibri"/>
                <a:cs typeface="Calibri"/>
              </a:rPr>
              <a:t> I </a:t>
            </a:r>
            <a:r>
              <a:rPr lang="en-US" sz="3200" dirty="0" smtClean="0">
                <a:solidFill>
                  <a:schemeClr val="accent6">
                    <a:lumMod val="75000"/>
                  </a:schemeClr>
                </a:solidFill>
                <a:cs typeface="Calibri"/>
              </a:rPr>
              <a:t>across all cell lines: some notable examples</a:t>
            </a:r>
            <a:endParaRPr lang="en-US" sz="4800" dirty="0" smtClean="0">
              <a:solidFill>
                <a:schemeClr val="accent6">
                  <a:lumMod val="75000"/>
                </a:schemeClr>
              </a:solidFill>
              <a:latin typeface="Calibri"/>
              <a:cs typeface="Calibri"/>
            </a:endParaRPr>
          </a:p>
        </p:txBody>
      </p:sp>
      <p:sp>
        <p:nvSpPr>
          <p:cNvPr id="11" name="Content Placeholder 2"/>
          <p:cNvSpPr txBox="1">
            <a:spLocks/>
          </p:cNvSpPr>
          <p:nvPr/>
        </p:nvSpPr>
        <p:spPr>
          <a:xfrm>
            <a:off x="530087" y="1209981"/>
            <a:ext cx="10972800" cy="4525963"/>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buFont typeface="Arial" panose="020B0604020202020204" pitchFamily="34" charset="0"/>
              <a:buChar char="•"/>
            </a:pPr>
            <a:endParaRPr lang="fr-CH" dirty="0" smtClean="0">
              <a:solidFill>
                <a:schemeClr val="tx1"/>
              </a:solidFill>
            </a:endParaRPr>
          </a:p>
        </p:txBody>
      </p:sp>
      <p:sp>
        <p:nvSpPr>
          <p:cNvPr id="7" name="TextBox 6"/>
          <p:cNvSpPr txBox="1"/>
          <p:nvPr/>
        </p:nvSpPr>
        <p:spPr>
          <a:xfrm>
            <a:off x="11901047" y="6554987"/>
            <a:ext cx="1196587" cy="276999"/>
          </a:xfrm>
          <a:prstGeom prst="rect">
            <a:avLst/>
          </a:prstGeom>
          <a:noFill/>
        </p:spPr>
        <p:txBody>
          <a:bodyPr wrap="square" rtlCol="0">
            <a:spAutoFit/>
          </a:bodyPr>
          <a:lstStyle/>
          <a:p>
            <a:fld id="{40048CD4-BD2D-45E1-B814-D5FF9B7841B6}" type="slidenum">
              <a:rPr lang="en-US" sz="1200" smtClean="0">
                <a:solidFill>
                  <a:schemeClr val="bg1">
                    <a:lumMod val="50000"/>
                  </a:schemeClr>
                </a:solidFill>
              </a:rPr>
              <a:t>14</a:t>
            </a:fld>
            <a:endParaRPr lang="en-US" sz="1200" dirty="0">
              <a:solidFill>
                <a:schemeClr val="bg1">
                  <a:lumMod val="50000"/>
                </a:schemeClr>
              </a:solidFill>
            </a:endParaRPr>
          </a:p>
        </p:txBody>
      </p:sp>
      <p:pic>
        <p:nvPicPr>
          <p:cNvPr id="12" name="Picture 2" descr="Image result for network"/>
          <p:cNvPicPr>
            <a:picLocks noChangeAspect="1" noChangeArrowheads="1"/>
          </p:cNvPicPr>
          <p:nvPr/>
        </p:nvPicPr>
        <p:blipFill>
          <a:blip r:embed="rId3">
            <a:duotone>
              <a:prstClr val="black"/>
              <a:schemeClr val="accent6">
                <a:tint val="45000"/>
                <a:satMod val="400000"/>
              </a:schemeClr>
            </a:duotone>
            <a:extLst>
              <a:ext uri="{BEBA8EAE-BF5A-486C-A8C5-ECC9F3942E4B}">
                <a14:imgProps xmlns:a14="http://schemas.microsoft.com/office/drawing/2010/main">
                  <a14:imgLayer r:embed="rId4">
                    <a14:imgEffect>
                      <a14:sharpenSoften amount="100000"/>
                    </a14:imgEffect>
                    <a14:imgEffect>
                      <a14:colorTemperature colorTemp="11200"/>
                    </a14:imgEffect>
                    <a14:imgEffect>
                      <a14:saturation sat="400000"/>
                    </a14:imgEffect>
                    <a14:imgEffect>
                      <a14:brightnessContrast bright="40000" contrast="20000"/>
                    </a14:imgEffect>
                  </a14:imgLayer>
                </a14:imgProps>
              </a:ext>
              <a:ext uri="{28A0092B-C50C-407E-A947-70E740481C1C}">
                <a14:useLocalDpi xmlns:a14="http://schemas.microsoft.com/office/drawing/2010/main" val="0"/>
              </a:ext>
            </a:extLst>
          </a:blip>
          <a:srcRect/>
          <a:stretch>
            <a:fillRect/>
          </a:stretch>
        </p:blipFill>
        <p:spPr bwMode="auto">
          <a:xfrm>
            <a:off x="11061042" y="-117012"/>
            <a:ext cx="1371175" cy="84555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5"/>
          <a:stretch>
            <a:fillRect/>
          </a:stretch>
        </p:blipFill>
        <p:spPr>
          <a:xfrm>
            <a:off x="2182898" y="2264872"/>
            <a:ext cx="1744833" cy="2412609"/>
          </a:xfrm>
          <a:prstGeom prst="rect">
            <a:avLst/>
          </a:prstGeom>
        </p:spPr>
      </p:pic>
      <p:pic>
        <p:nvPicPr>
          <p:cNvPr id="16" name="Picture 15"/>
          <p:cNvPicPr>
            <a:picLocks noChangeAspect="1"/>
          </p:cNvPicPr>
          <p:nvPr/>
        </p:nvPicPr>
        <p:blipFill rotWithShape="1">
          <a:blip r:embed="rId6">
            <a:extLst>
              <a:ext uri="{28A0092B-C50C-407E-A947-70E740481C1C}">
                <a14:useLocalDpi xmlns:a14="http://schemas.microsoft.com/office/drawing/2010/main" val="0"/>
              </a:ext>
            </a:extLst>
          </a:blip>
          <a:srcRect l="88940" t="39486"/>
          <a:stretch/>
        </p:blipFill>
        <p:spPr>
          <a:xfrm>
            <a:off x="11126308" y="2737506"/>
            <a:ext cx="850663" cy="3723934"/>
          </a:xfrm>
          <a:prstGeom prst="rect">
            <a:avLst/>
          </a:prstGeom>
        </p:spPr>
      </p:pic>
      <p:pic>
        <p:nvPicPr>
          <p:cNvPr id="2" name="Picture 1"/>
          <p:cNvPicPr>
            <a:picLocks noChangeAspect="1"/>
          </p:cNvPicPr>
          <p:nvPr/>
        </p:nvPicPr>
        <p:blipFill>
          <a:blip r:embed="rId7"/>
          <a:stretch>
            <a:fillRect/>
          </a:stretch>
        </p:blipFill>
        <p:spPr>
          <a:xfrm>
            <a:off x="3891669" y="2330177"/>
            <a:ext cx="1744833" cy="2423379"/>
          </a:xfrm>
          <a:prstGeom prst="rect">
            <a:avLst/>
          </a:prstGeom>
        </p:spPr>
      </p:pic>
      <p:pic>
        <p:nvPicPr>
          <p:cNvPr id="3" name="Picture 2"/>
          <p:cNvPicPr>
            <a:picLocks noChangeAspect="1"/>
          </p:cNvPicPr>
          <p:nvPr/>
        </p:nvPicPr>
        <p:blipFill>
          <a:blip r:embed="rId8"/>
          <a:stretch>
            <a:fillRect/>
          </a:stretch>
        </p:blipFill>
        <p:spPr>
          <a:xfrm>
            <a:off x="7421166" y="2327367"/>
            <a:ext cx="3661996" cy="2401839"/>
          </a:xfrm>
          <a:prstGeom prst="rect">
            <a:avLst/>
          </a:prstGeom>
        </p:spPr>
      </p:pic>
      <p:pic>
        <p:nvPicPr>
          <p:cNvPr id="5" name="Picture 4"/>
          <p:cNvPicPr>
            <a:picLocks noChangeAspect="1"/>
          </p:cNvPicPr>
          <p:nvPr/>
        </p:nvPicPr>
        <p:blipFill>
          <a:blip r:embed="rId9"/>
          <a:stretch>
            <a:fillRect/>
          </a:stretch>
        </p:blipFill>
        <p:spPr>
          <a:xfrm>
            <a:off x="5665684" y="2339326"/>
            <a:ext cx="1785214" cy="2405080"/>
          </a:xfrm>
          <a:prstGeom prst="rect">
            <a:avLst/>
          </a:prstGeom>
        </p:spPr>
      </p:pic>
      <p:pic>
        <p:nvPicPr>
          <p:cNvPr id="6" name="Picture 5"/>
          <p:cNvPicPr>
            <a:picLocks noChangeAspect="1"/>
          </p:cNvPicPr>
          <p:nvPr/>
        </p:nvPicPr>
        <p:blipFill>
          <a:blip r:embed="rId10"/>
          <a:stretch>
            <a:fillRect/>
          </a:stretch>
        </p:blipFill>
        <p:spPr>
          <a:xfrm>
            <a:off x="22120" y="2323686"/>
            <a:ext cx="2198458" cy="2429874"/>
          </a:xfrm>
          <a:prstGeom prst="rect">
            <a:avLst/>
          </a:prstGeom>
        </p:spPr>
      </p:pic>
    </p:spTree>
    <p:extLst>
      <p:ext uri="{BB962C8B-B14F-4D97-AF65-F5344CB8AC3E}">
        <p14:creationId xmlns:p14="http://schemas.microsoft.com/office/powerpoint/2010/main" val="37093327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4" name="Rectangle 113"/>
          <p:cNvSpPr/>
          <p:nvPr/>
        </p:nvSpPr>
        <p:spPr>
          <a:xfrm>
            <a:off x="0" y="-1"/>
            <a:ext cx="12192000" cy="635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12" name="Rectangle 11"/>
          <p:cNvSpPr/>
          <p:nvPr/>
        </p:nvSpPr>
        <p:spPr>
          <a:xfrm flipV="1">
            <a:off x="0" y="634999"/>
            <a:ext cx="12192000" cy="8061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5400" y="20022"/>
            <a:ext cx="12192000" cy="584775"/>
          </a:xfrm>
          <a:prstGeom prst="rect">
            <a:avLst/>
          </a:prstGeom>
        </p:spPr>
        <p:txBody>
          <a:bodyPr wrap="square" anchor="ctr">
            <a:spAutoFit/>
          </a:bodyPr>
          <a:lstStyle/>
          <a:p>
            <a:pPr eaLnBrk="0" hangingPunct="0">
              <a:defRPr/>
            </a:pPr>
            <a:r>
              <a:rPr lang="en-US" sz="2400" b="1" dirty="0" smtClean="0">
                <a:solidFill>
                  <a:srgbClr val="00B0F0"/>
                </a:solidFill>
                <a:cs typeface="Calibri"/>
              </a:rPr>
              <a:t>integration I </a:t>
            </a:r>
            <a:r>
              <a:rPr lang="en-US" sz="3200" dirty="0" smtClean="0">
                <a:solidFill>
                  <a:schemeClr val="bg1"/>
                </a:solidFill>
                <a:cs typeface="Calibri"/>
              </a:rPr>
              <a:t>summary and </a:t>
            </a:r>
            <a:r>
              <a:rPr lang="en-US" sz="3200" dirty="0" smtClean="0">
                <a:solidFill>
                  <a:srgbClr val="FF0000"/>
                </a:solidFill>
                <a:cs typeface="Calibri"/>
              </a:rPr>
              <a:t>open questions</a:t>
            </a:r>
            <a:endParaRPr lang="en-US" sz="4800" dirty="0" smtClean="0">
              <a:solidFill>
                <a:srgbClr val="FF0000"/>
              </a:solidFill>
              <a:latin typeface="Calibri"/>
              <a:cs typeface="Calibri"/>
            </a:endParaRPr>
          </a:p>
        </p:txBody>
      </p:sp>
      <p:sp>
        <p:nvSpPr>
          <p:cNvPr id="7" name="TextBox 6"/>
          <p:cNvSpPr txBox="1"/>
          <p:nvPr/>
        </p:nvSpPr>
        <p:spPr>
          <a:xfrm>
            <a:off x="11901047" y="6554987"/>
            <a:ext cx="1196587" cy="276999"/>
          </a:xfrm>
          <a:prstGeom prst="rect">
            <a:avLst/>
          </a:prstGeom>
          <a:noFill/>
        </p:spPr>
        <p:txBody>
          <a:bodyPr wrap="square" rtlCol="0">
            <a:spAutoFit/>
          </a:bodyPr>
          <a:lstStyle/>
          <a:p>
            <a:fld id="{40048CD4-BD2D-45E1-B814-D5FF9B7841B6}" type="slidenum">
              <a:rPr lang="en-US" sz="1200" smtClean="0">
                <a:solidFill>
                  <a:schemeClr val="bg1">
                    <a:lumMod val="50000"/>
                  </a:schemeClr>
                </a:solidFill>
              </a:rPr>
              <a:t>15</a:t>
            </a:fld>
            <a:endParaRPr lang="en-US" sz="1200" dirty="0">
              <a:solidFill>
                <a:schemeClr val="bg1">
                  <a:lumMod val="50000"/>
                </a:schemeClr>
              </a:solidFill>
            </a:endParaRPr>
          </a:p>
        </p:txBody>
      </p:sp>
      <p:sp>
        <p:nvSpPr>
          <p:cNvPr id="23" name="Content Placeholder 2"/>
          <p:cNvSpPr txBox="1">
            <a:spLocks/>
          </p:cNvSpPr>
          <p:nvPr/>
        </p:nvSpPr>
        <p:spPr>
          <a:xfrm>
            <a:off x="489366" y="1239797"/>
            <a:ext cx="11086525" cy="4818103"/>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914400" lvl="1" indent="-457200" algn="l">
              <a:buFont typeface="Arial" panose="020B0604020202020204" pitchFamily="34" charset="0"/>
              <a:buChar char="•"/>
            </a:pPr>
            <a:r>
              <a:rPr lang="en-US" sz="3200" dirty="0" smtClean="0">
                <a:solidFill>
                  <a:schemeClr val="bg1"/>
                </a:solidFill>
              </a:rPr>
              <a:t>time-point integration and extraction of one value per condition</a:t>
            </a:r>
          </a:p>
          <a:p>
            <a:pPr marL="914400" lvl="1" indent="-457200" algn="l">
              <a:buFont typeface="Arial" panose="020B0604020202020204" pitchFamily="34" charset="0"/>
              <a:buChar char="•"/>
            </a:pPr>
            <a:r>
              <a:rPr lang="en-US" sz="3200" dirty="0" smtClean="0">
                <a:solidFill>
                  <a:srgbClr val="FF0000"/>
                </a:solidFill>
              </a:rPr>
              <a:t>test how these measurements perform in drug sensitivity prediction</a:t>
            </a:r>
          </a:p>
          <a:p>
            <a:pPr marL="914400" lvl="1" indent="-457200" algn="l">
              <a:buFont typeface="Arial" panose="020B0604020202020204" pitchFamily="34" charset="0"/>
              <a:buChar char="•"/>
            </a:pPr>
            <a:r>
              <a:rPr lang="en-US" sz="3200" dirty="0" smtClean="0">
                <a:solidFill>
                  <a:srgbClr val="FF0000"/>
                </a:solidFill>
              </a:rPr>
              <a:t>try a more complex approach? E.g. a non-linear interpolation of the time-course?</a:t>
            </a:r>
          </a:p>
          <a:p>
            <a:pPr marL="914400" lvl="1" indent="-457200" algn="l">
              <a:buFont typeface="Arial" panose="020B0604020202020204" pitchFamily="34" charset="0"/>
              <a:buChar char="•"/>
            </a:pPr>
            <a:r>
              <a:rPr lang="en-US" sz="3200" dirty="0" smtClean="0">
                <a:solidFill>
                  <a:srgbClr val="FF0000"/>
                </a:solidFill>
              </a:rPr>
              <a:t>see how these measurements perform across the clinical sub-groups (compute averages per group)</a:t>
            </a:r>
          </a:p>
        </p:txBody>
      </p:sp>
    </p:spTree>
    <p:custDataLst>
      <p:tags r:id="rId1"/>
    </p:custDataLst>
    <p:extLst>
      <p:ext uri="{BB962C8B-B14F-4D97-AF65-F5344CB8AC3E}">
        <p14:creationId xmlns:p14="http://schemas.microsoft.com/office/powerpoint/2010/main" val="3543116612"/>
      </p:ext>
    </p:extLst>
  </p:cSld>
  <p:clrMapOvr>
    <a:masterClrMapping/>
  </p:clrMapOvr>
  <mc:AlternateContent xmlns:mc="http://schemas.openxmlformats.org/markup-compatibility/2006" xmlns:p14="http://schemas.microsoft.com/office/powerpoint/2010/main">
    <mc:Choice Requires="p14">
      <p:transition p14:dur="0" advTm="32954"/>
    </mc:Choice>
    <mc:Fallback xmlns="">
      <p:transition advTm="32954"/>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ectangle 113"/>
          <p:cNvSpPr/>
          <p:nvPr/>
        </p:nvSpPr>
        <p:spPr>
          <a:xfrm>
            <a:off x="0" y="-1"/>
            <a:ext cx="12192000" cy="635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12" name="Rectangle 11"/>
          <p:cNvSpPr/>
          <p:nvPr/>
        </p:nvSpPr>
        <p:spPr>
          <a:xfrm flipV="1">
            <a:off x="0" y="634999"/>
            <a:ext cx="12192000" cy="8061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5400" y="20022"/>
            <a:ext cx="12343938" cy="584775"/>
          </a:xfrm>
          <a:prstGeom prst="rect">
            <a:avLst/>
          </a:prstGeom>
        </p:spPr>
        <p:txBody>
          <a:bodyPr wrap="square" anchor="ctr">
            <a:spAutoFit/>
          </a:bodyPr>
          <a:lstStyle/>
          <a:p>
            <a:pPr eaLnBrk="0" hangingPunct="0">
              <a:defRPr/>
            </a:pPr>
            <a:r>
              <a:rPr lang="en-US" sz="2400" b="1" dirty="0" smtClean="0">
                <a:solidFill>
                  <a:srgbClr val="00B0F0"/>
                </a:solidFill>
                <a:cs typeface="Calibri"/>
              </a:rPr>
              <a:t>DIA I </a:t>
            </a:r>
            <a:r>
              <a:rPr lang="en-US" sz="3200" dirty="0" smtClean="0">
                <a:solidFill>
                  <a:schemeClr val="bg1"/>
                </a:solidFill>
                <a:cs typeface="Calibri"/>
              </a:rPr>
              <a:t>DIA </a:t>
            </a:r>
            <a:r>
              <a:rPr lang="en-US" sz="3200" dirty="0" smtClean="0">
                <a:solidFill>
                  <a:schemeClr val="bg1"/>
                </a:solidFill>
                <a:cs typeface="Calibri"/>
              </a:rPr>
              <a:t>measurements: experimental setup</a:t>
            </a:r>
            <a:endParaRPr lang="en-US" sz="3200" dirty="0" smtClean="0">
              <a:solidFill>
                <a:schemeClr val="bg1"/>
              </a:solidFill>
              <a:latin typeface="Calibri"/>
              <a:cs typeface="Calibri"/>
            </a:endParaRPr>
          </a:p>
        </p:txBody>
      </p:sp>
      <p:sp>
        <p:nvSpPr>
          <p:cNvPr id="7" name="TextBox 6"/>
          <p:cNvSpPr txBox="1"/>
          <p:nvPr/>
        </p:nvSpPr>
        <p:spPr>
          <a:xfrm>
            <a:off x="11901047" y="6554987"/>
            <a:ext cx="1196587" cy="276999"/>
          </a:xfrm>
          <a:prstGeom prst="rect">
            <a:avLst/>
          </a:prstGeom>
          <a:noFill/>
        </p:spPr>
        <p:txBody>
          <a:bodyPr wrap="square" rtlCol="0">
            <a:spAutoFit/>
          </a:bodyPr>
          <a:lstStyle/>
          <a:p>
            <a:fld id="{40048CD4-BD2D-45E1-B814-D5FF9B7841B6}" type="slidenum">
              <a:rPr lang="en-US" sz="1200" smtClean="0">
                <a:solidFill>
                  <a:schemeClr val="bg1">
                    <a:lumMod val="50000"/>
                  </a:schemeClr>
                </a:solidFill>
              </a:rPr>
              <a:t>16</a:t>
            </a:fld>
            <a:endParaRPr lang="en-US" sz="1200" dirty="0">
              <a:solidFill>
                <a:schemeClr val="bg1">
                  <a:lumMod val="50000"/>
                </a:schemeClr>
              </a:solidFill>
            </a:endParaRPr>
          </a:p>
        </p:txBody>
      </p:sp>
      <p:pic>
        <p:nvPicPr>
          <p:cNvPr id="4" name="Picture 3"/>
          <p:cNvPicPr>
            <a:picLocks noChangeAspect="1"/>
          </p:cNvPicPr>
          <p:nvPr/>
        </p:nvPicPr>
        <p:blipFill>
          <a:blip r:embed="rId3"/>
          <a:stretch>
            <a:fillRect/>
          </a:stretch>
        </p:blipFill>
        <p:spPr>
          <a:xfrm>
            <a:off x="3004557" y="725147"/>
            <a:ext cx="1661823" cy="2410518"/>
          </a:xfrm>
          <a:prstGeom prst="rect">
            <a:avLst/>
          </a:prstGeom>
        </p:spPr>
      </p:pic>
      <p:pic>
        <p:nvPicPr>
          <p:cNvPr id="13" name="Picture 12"/>
          <p:cNvPicPr>
            <a:picLocks noChangeAspect="1"/>
          </p:cNvPicPr>
          <p:nvPr/>
        </p:nvPicPr>
        <p:blipFill>
          <a:blip r:embed="rId4"/>
          <a:stretch>
            <a:fillRect/>
          </a:stretch>
        </p:blipFill>
        <p:spPr>
          <a:xfrm>
            <a:off x="3004556" y="3217788"/>
            <a:ext cx="1661823" cy="2410518"/>
          </a:xfrm>
          <a:prstGeom prst="rect">
            <a:avLst/>
          </a:prstGeom>
        </p:spPr>
      </p:pic>
      <p:pic>
        <p:nvPicPr>
          <p:cNvPr id="15" name="Picture 14"/>
          <p:cNvPicPr>
            <a:picLocks noChangeAspect="1"/>
          </p:cNvPicPr>
          <p:nvPr/>
        </p:nvPicPr>
        <p:blipFill>
          <a:blip r:embed="rId5">
            <a:grayscl/>
            <a:extLst/>
          </a:blip>
          <a:stretch>
            <a:fillRect/>
          </a:stretch>
        </p:blipFill>
        <p:spPr>
          <a:xfrm>
            <a:off x="5289360" y="1638163"/>
            <a:ext cx="1199822" cy="783077"/>
          </a:xfrm>
          <a:prstGeom prst="rect">
            <a:avLst/>
          </a:prstGeom>
        </p:spPr>
      </p:pic>
      <p:sp>
        <p:nvSpPr>
          <p:cNvPr id="745" name="Rectangle 744"/>
          <p:cNvSpPr/>
          <p:nvPr/>
        </p:nvSpPr>
        <p:spPr>
          <a:xfrm>
            <a:off x="5295173" y="1759409"/>
            <a:ext cx="1173798" cy="523220"/>
          </a:xfrm>
          <a:prstGeom prst="rect">
            <a:avLst/>
          </a:prstGeom>
        </p:spPr>
        <p:txBody>
          <a:bodyPr wrap="square" numCol="1">
            <a:spAutoFit/>
          </a:bodyPr>
          <a:lstStyle/>
          <a:p>
            <a:pPr algn="ctr"/>
            <a:r>
              <a:rPr lang="en-US" sz="1400" b="1" dirty="0" smtClean="0">
                <a:latin typeface="+mj-lt"/>
              </a:rPr>
              <a:t>time-course A</a:t>
            </a:r>
          </a:p>
        </p:txBody>
      </p:sp>
      <p:pic>
        <p:nvPicPr>
          <p:cNvPr id="746" name="Picture 745"/>
          <p:cNvPicPr>
            <a:picLocks noChangeAspect="1"/>
          </p:cNvPicPr>
          <p:nvPr/>
        </p:nvPicPr>
        <p:blipFill>
          <a:blip r:embed="rId5">
            <a:duotone>
              <a:prstClr val="black"/>
              <a:schemeClr val="tx2">
                <a:tint val="45000"/>
                <a:satMod val="400000"/>
              </a:schemeClr>
            </a:duotone>
            <a:extLst/>
          </a:blip>
          <a:stretch>
            <a:fillRect/>
          </a:stretch>
        </p:blipFill>
        <p:spPr>
          <a:xfrm>
            <a:off x="5321804" y="4119507"/>
            <a:ext cx="1199822" cy="783077"/>
          </a:xfrm>
          <a:prstGeom prst="rect">
            <a:avLst/>
          </a:prstGeom>
        </p:spPr>
      </p:pic>
      <p:sp>
        <p:nvSpPr>
          <p:cNvPr id="747" name="Rectangle 746"/>
          <p:cNvSpPr/>
          <p:nvPr/>
        </p:nvSpPr>
        <p:spPr>
          <a:xfrm>
            <a:off x="5327617" y="4240753"/>
            <a:ext cx="1173798" cy="523220"/>
          </a:xfrm>
          <a:prstGeom prst="rect">
            <a:avLst/>
          </a:prstGeom>
        </p:spPr>
        <p:txBody>
          <a:bodyPr wrap="square" numCol="1">
            <a:spAutoFit/>
          </a:bodyPr>
          <a:lstStyle/>
          <a:p>
            <a:pPr algn="ctr"/>
            <a:r>
              <a:rPr lang="en-US" sz="1400" b="1" dirty="0" smtClean="0">
                <a:latin typeface="+mj-lt"/>
              </a:rPr>
              <a:t>time-course B</a:t>
            </a:r>
          </a:p>
        </p:txBody>
      </p:sp>
      <p:pic>
        <p:nvPicPr>
          <p:cNvPr id="750" name="Picture 749"/>
          <p:cNvPicPr>
            <a:picLocks noChangeAspect="1"/>
          </p:cNvPicPr>
          <p:nvPr/>
        </p:nvPicPr>
        <p:blipFill>
          <a:blip r:embed="rId5">
            <a:duotone>
              <a:prstClr val="black"/>
              <a:schemeClr val="accent4">
                <a:tint val="45000"/>
                <a:satMod val="400000"/>
              </a:schemeClr>
            </a:duotone>
            <a:extLst/>
          </a:blip>
          <a:stretch>
            <a:fillRect/>
          </a:stretch>
        </p:blipFill>
        <p:spPr>
          <a:xfrm>
            <a:off x="5098893" y="5943824"/>
            <a:ext cx="1199822" cy="783077"/>
          </a:xfrm>
          <a:prstGeom prst="rect">
            <a:avLst/>
          </a:prstGeom>
        </p:spPr>
      </p:pic>
      <p:sp>
        <p:nvSpPr>
          <p:cNvPr id="751" name="Rectangle 750"/>
          <p:cNvSpPr/>
          <p:nvPr/>
        </p:nvSpPr>
        <p:spPr>
          <a:xfrm>
            <a:off x="5104706" y="6020680"/>
            <a:ext cx="1173798" cy="523220"/>
          </a:xfrm>
          <a:prstGeom prst="rect">
            <a:avLst/>
          </a:prstGeom>
        </p:spPr>
        <p:txBody>
          <a:bodyPr wrap="square" numCol="1">
            <a:spAutoFit/>
          </a:bodyPr>
          <a:lstStyle/>
          <a:p>
            <a:pPr algn="ctr"/>
            <a:r>
              <a:rPr lang="en-US" sz="1400" b="1" dirty="0" smtClean="0">
                <a:latin typeface="+mj-lt"/>
              </a:rPr>
              <a:t>technical controls</a:t>
            </a:r>
          </a:p>
        </p:txBody>
      </p:sp>
      <p:sp>
        <p:nvSpPr>
          <p:cNvPr id="753" name="Rectangle 752"/>
          <p:cNvSpPr/>
          <p:nvPr/>
        </p:nvSpPr>
        <p:spPr>
          <a:xfrm>
            <a:off x="1928642" y="2753624"/>
            <a:ext cx="1024401" cy="738664"/>
          </a:xfrm>
          <a:prstGeom prst="rect">
            <a:avLst/>
          </a:prstGeom>
        </p:spPr>
        <p:txBody>
          <a:bodyPr wrap="square" numCol="1">
            <a:spAutoFit/>
          </a:bodyPr>
          <a:lstStyle/>
          <a:p>
            <a:pPr algn="ctr"/>
            <a:r>
              <a:rPr lang="en-US" sz="1400" b="1" dirty="0" smtClean="0">
                <a:latin typeface="+mj-lt"/>
              </a:rPr>
              <a:t>67x</a:t>
            </a:r>
          </a:p>
          <a:p>
            <a:pPr algn="ctr"/>
            <a:r>
              <a:rPr lang="en-US" sz="1400" b="1" dirty="0" smtClean="0">
                <a:latin typeface="+mj-lt"/>
              </a:rPr>
              <a:t>for each cell line</a:t>
            </a:r>
          </a:p>
        </p:txBody>
      </p:sp>
      <p:pic>
        <p:nvPicPr>
          <p:cNvPr id="765" name="Picture 764"/>
          <p:cNvPicPr>
            <a:picLocks noChangeAspect="1"/>
          </p:cNvPicPr>
          <p:nvPr/>
        </p:nvPicPr>
        <p:blipFill>
          <a:blip r:embed="rId6"/>
          <a:stretch>
            <a:fillRect/>
          </a:stretch>
        </p:blipFill>
        <p:spPr>
          <a:xfrm>
            <a:off x="3642619" y="5963916"/>
            <a:ext cx="1593754" cy="562502"/>
          </a:xfrm>
          <a:prstGeom prst="rect">
            <a:avLst/>
          </a:prstGeom>
        </p:spPr>
      </p:pic>
      <p:sp>
        <p:nvSpPr>
          <p:cNvPr id="767" name="Rectangle 766"/>
          <p:cNvSpPr/>
          <p:nvPr/>
        </p:nvSpPr>
        <p:spPr>
          <a:xfrm>
            <a:off x="5358629" y="2367071"/>
            <a:ext cx="1173798" cy="261610"/>
          </a:xfrm>
          <a:prstGeom prst="rect">
            <a:avLst/>
          </a:prstGeom>
        </p:spPr>
        <p:txBody>
          <a:bodyPr wrap="square" numCol="1">
            <a:spAutoFit/>
          </a:bodyPr>
          <a:lstStyle/>
          <a:p>
            <a:pPr algn="ctr"/>
            <a:r>
              <a:rPr lang="en-US" sz="1100" b="1" dirty="0" smtClean="0">
                <a:latin typeface="+mj-lt"/>
              </a:rPr>
              <a:t>29 samples</a:t>
            </a:r>
          </a:p>
        </p:txBody>
      </p:sp>
      <p:sp>
        <p:nvSpPr>
          <p:cNvPr id="768" name="Rectangle 767"/>
          <p:cNvSpPr/>
          <p:nvPr/>
        </p:nvSpPr>
        <p:spPr>
          <a:xfrm>
            <a:off x="5378415" y="4854254"/>
            <a:ext cx="1173798" cy="261610"/>
          </a:xfrm>
          <a:prstGeom prst="rect">
            <a:avLst/>
          </a:prstGeom>
        </p:spPr>
        <p:txBody>
          <a:bodyPr wrap="square" numCol="1">
            <a:spAutoFit/>
          </a:bodyPr>
          <a:lstStyle/>
          <a:p>
            <a:pPr algn="ctr"/>
            <a:r>
              <a:rPr lang="en-US" sz="1100" b="1" dirty="0" smtClean="0">
                <a:latin typeface="+mj-lt"/>
              </a:rPr>
              <a:t>29 samples</a:t>
            </a:r>
          </a:p>
        </p:txBody>
      </p:sp>
      <p:sp>
        <p:nvSpPr>
          <p:cNvPr id="769" name="Rectangle 768"/>
          <p:cNvSpPr/>
          <p:nvPr/>
        </p:nvSpPr>
        <p:spPr>
          <a:xfrm>
            <a:off x="5234412" y="6620756"/>
            <a:ext cx="1173798" cy="261610"/>
          </a:xfrm>
          <a:prstGeom prst="rect">
            <a:avLst/>
          </a:prstGeom>
        </p:spPr>
        <p:txBody>
          <a:bodyPr wrap="square" numCol="1">
            <a:spAutoFit/>
          </a:bodyPr>
          <a:lstStyle/>
          <a:p>
            <a:pPr algn="ctr"/>
            <a:r>
              <a:rPr lang="en-US" sz="1100" b="1" dirty="0" smtClean="0">
                <a:latin typeface="+mj-lt"/>
              </a:rPr>
              <a:t>5 samples</a:t>
            </a:r>
          </a:p>
        </p:txBody>
      </p:sp>
      <p:sp>
        <p:nvSpPr>
          <p:cNvPr id="770" name="Rectangle 769"/>
          <p:cNvSpPr/>
          <p:nvPr/>
        </p:nvSpPr>
        <p:spPr>
          <a:xfrm>
            <a:off x="4421978" y="1621998"/>
            <a:ext cx="1237151" cy="261610"/>
          </a:xfrm>
          <a:prstGeom prst="rect">
            <a:avLst/>
          </a:prstGeom>
        </p:spPr>
        <p:txBody>
          <a:bodyPr wrap="square" numCol="1">
            <a:spAutoFit/>
          </a:bodyPr>
          <a:lstStyle/>
          <a:p>
            <a:pPr algn="ctr"/>
            <a:r>
              <a:rPr lang="en-US" sz="1100" b="1" dirty="0" smtClean="0">
                <a:latin typeface="+mj-lt"/>
              </a:rPr>
              <a:t>collection</a:t>
            </a:r>
          </a:p>
        </p:txBody>
      </p:sp>
      <p:pic>
        <p:nvPicPr>
          <p:cNvPr id="771" name="Picture 53"/>
          <p:cNvPicPr>
            <a:picLocks noChangeAspect="1" noChangeArrowheads="1"/>
          </p:cNvPicPr>
          <p:nvPr/>
        </p:nvPicPr>
        <p:blipFill>
          <a:blip r:embed="rId7">
            <a:grayscl/>
            <a:extLst>
              <a:ext uri="{28A0092B-C50C-407E-A947-70E740481C1C}">
                <a14:useLocalDpi xmlns:a14="http://schemas.microsoft.com/office/drawing/2010/main"/>
              </a:ext>
            </a:extLst>
          </a:blip>
          <a:srcRect/>
          <a:stretch>
            <a:fillRect/>
          </a:stretch>
        </p:blipFill>
        <p:spPr bwMode="auto">
          <a:xfrm rot="11115003">
            <a:off x="4873345" y="1849420"/>
            <a:ext cx="334254" cy="2220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72" name="Rectangle 771"/>
          <p:cNvSpPr/>
          <p:nvPr/>
        </p:nvSpPr>
        <p:spPr>
          <a:xfrm>
            <a:off x="4397734" y="4089800"/>
            <a:ext cx="1237151" cy="261610"/>
          </a:xfrm>
          <a:prstGeom prst="rect">
            <a:avLst/>
          </a:prstGeom>
        </p:spPr>
        <p:txBody>
          <a:bodyPr wrap="square" numCol="1">
            <a:spAutoFit/>
          </a:bodyPr>
          <a:lstStyle/>
          <a:p>
            <a:pPr algn="ctr"/>
            <a:r>
              <a:rPr lang="en-US" sz="1100" b="1" dirty="0" smtClean="0">
                <a:latin typeface="+mj-lt"/>
              </a:rPr>
              <a:t>collection</a:t>
            </a:r>
          </a:p>
        </p:txBody>
      </p:sp>
      <p:pic>
        <p:nvPicPr>
          <p:cNvPr id="773" name="Picture 53"/>
          <p:cNvPicPr>
            <a:picLocks noChangeAspect="1" noChangeArrowheads="1"/>
          </p:cNvPicPr>
          <p:nvPr/>
        </p:nvPicPr>
        <p:blipFill>
          <a:blip r:embed="rId7">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rot="11115003">
            <a:off x="4849101" y="4317222"/>
            <a:ext cx="334254" cy="2220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74" name="Picture 53"/>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rot="11115003">
            <a:off x="6919965" y="3703230"/>
            <a:ext cx="334254" cy="2220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75" name="Rectangle 774"/>
          <p:cNvSpPr/>
          <p:nvPr/>
        </p:nvSpPr>
        <p:spPr>
          <a:xfrm>
            <a:off x="6483728" y="3117142"/>
            <a:ext cx="1237151" cy="600164"/>
          </a:xfrm>
          <a:prstGeom prst="rect">
            <a:avLst/>
          </a:prstGeom>
        </p:spPr>
        <p:txBody>
          <a:bodyPr wrap="square" numCol="1">
            <a:spAutoFit/>
          </a:bodyPr>
          <a:lstStyle/>
          <a:p>
            <a:pPr algn="ctr"/>
            <a:r>
              <a:rPr lang="en-US" sz="1100" b="1" dirty="0" smtClean="0">
                <a:latin typeface="+mj-lt"/>
              </a:rPr>
              <a:t>barcoding and </a:t>
            </a:r>
            <a:r>
              <a:rPr lang="en-US" sz="1100" b="1" dirty="0" err="1" smtClean="0">
                <a:latin typeface="+mj-lt"/>
              </a:rPr>
              <a:t>cyTOF</a:t>
            </a:r>
            <a:r>
              <a:rPr lang="en-US" sz="1100" b="1" dirty="0" smtClean="0">
                <a:latin typeface="+mj-lt"/>
              </a:rPr>
              <a:t> measurement</a:t>
            </a:r>
          </a:p>
        </p:txBody>
      </p:sp>
      <p:pic>
        <p:nvPicPr>
          <p:cNvPr id="25602" name="Picture 2" descr="Image result for cytof"/>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503625" y="3328642"/>
            <a:ext cx="933405" cy="1074938"/>
          </a:xfrm>
          <a:prstGeom prst="rect">
            <a:avLst/>
          </a:prstGeom>
          <a:noFill/>
          <a:extLst>
            <a:ext uri="{909E8E84-426E-40DD-AFC4-6F175D3DCCD1}">
              <a14:hiddenFill xmlns:a14="http://schemas.microsoft.com/office/drawing/2010/main">
                <a:solidFill>
                  <a:srgbClr val="FFFFFF"/>
                </a:solidFill>
              </a14:hiddenFill>
            </a:ext>
          </a:extLst>
        </p:spPr>
      </p:pic>
      <p:pic>
        <p:nvPicPr>
          <p:cNvPr id="777" name="Picture 53"/>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rot="11115003">
            <a:off x="8741803" y="3726853"/>
            <a:ext cx="334254" cy="2220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79" name="Rectangle 778"/>
          <p:cNvSpPr/>
          <p:nvPr/>
        </p:nvSpPr>
        <p:spPr>
          <a:xfrm>
            <a:off x="7156964" y="4375011"/>
            <a:ext cx="1672960" cy="430887"/>
          </a:xfrm>
          <a:prstGeom prst="rect">
            <a:avLst/>
          </a:prstGeom>
        </p:spPr>
        <p:txBody>
          <a:bodyPr wrap="square" numCol="1">
            <a:spAutoFit/>
          </a:bodyPr>
          <a:lstStyle/>
          <a:p>
            <a:pPr algn="ctr"/>
            <a:r>
              <a:rPr lang="en-US" sz="1100" b="1" dirty="0" smtClean="0">
                <a:latin typeface="+mj-lt"/>
              </a:rPr>
              <a:t>63 samples/cell line</a:t>
            </a:r>
          </a:p>
          <a:p>
            <a:pPr algn="ctr"/>
            <a:r>
              <a:rPr lang="en-US" sz="1100" b="1" dirty="0" smtClean="0">
                <a:latin typeface="+mj-lt"/>
              </a:rPr>
              <a:t>total of 4221 samples</a:t>
            </a:r>
          </a:p>
        </p:txBody>
      </p:sp>
      <p:sp>
        <p:nvSpPr>
          <p:cNvPr id="25600" name="Left Brace 25599"/>
          <p:cNvSpPr/>
          <p:nvPr/>
        </p:nvSpPr>
        <p:spPr>
          <a:xfrm>
            <a:off x="2851220" y="753706"/>
            <a:ext cx="225581" cy="4874600"/>
          </a:xfrm>
          <a:prstGeom prst="leftBrace">
            <a:avLst/>
          </a:prstGeom>
          <a:ln w="28575">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81" name="Left Brace 780"/>
          <p:cNvSpPr/>
          <p:nvPr/>
        </p:nvSpPr>
        <p:spPr>
          <a:xfrm rot="10800000">
            <a:off x="4513100" y="753706"/>
            <a:ext cx="225581" cy="2350774"/>
          </a:xfrm>
          <a:prstGeom prst="leftBrace">
            <a:avLst/>
          </a:prstGeom>
          <a:ln w="28575">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82" name="Left Brace 781"/>
          <p:cNvSpPr/>
          <p:nvPr/>
        </p:nvSpPr>
        <p:spPr>
          <a:xfrm rot="10800000">
            <a:off x="4529073" y="3238198"/>
            <a:ext cx="225581" cy="2350774"/>
          </a:xfrm>
          <a:prstGeom prst="leftBrace">
            <a:avLst/>
          </a:prstGeom>
          <a:ln w="28575">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83" name="Left Brace 782"/>
          <p:cNvSpPr/>
          <p:nvPr/>
        </p:nvSpPr>
        <p:spPr>
          <a:xfrm rot="10800000">
            <a:off x="6503116" y="758830"/>
            <a:ext cx="225581" cy="6044587"/>
          </a:xfrm>
          <a:prstGeom prst="leftBrace">
            <a:avLst/>
          </a:prstGeom>
          <a:ln w="28575">
            <a:solidFill>
              <a:schemeClr val="bg2">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nvGrpSpPr>
          <p:cNvPr id="25601" name="Group 25600"/>
          <p:cNvGrpSpPr/>
          <p:nvPr/>
        </p:nvGrpSpPr>
        <p:grpSpPr>
          <a:xfrm>
            <a:off x="9291189" y="2753624"/>
            <a:ext cx="1547837" cy="1269820"/>
            <a:chOff x="3951319" y="803608"/>
            <a:chExt cx="7379441" cy="6053972"/>
          </a:xfrm>
        </p:grpSpPr>
        <p:pic>
          <p:nvPicPr>
            <p:cNvPr id="788" name="Picture 2"/>
            <p:cNvPicPr>
              <a:picLocks noChangeAspect="1" noChangeArrowheads="1"/>
            </p:cNvPicPr>
            <p:nvPr/>
          </p:nvPicPr>
          <p:blipFill>
            <a:blip r:embed="rId9">
              <a:extLst>
                <a:ext uri="{28A0092B-C50C-407E-A947-70E740481C1C}">
                  <a14:useLocalDpi xmlns:a14="http://schemas.microsoft.com/office/drawing/2010/main"/>
                </a:ext>
              </a:extLst>
            </a:blip>
            <a:srcRect/>
            <a:stretch>
              <a:fillRect/>
            </a:stretch>
          </p:blipFill>
          <p:spPr bwMode="auto">
            <a:xfrm>
              <a:off x="3951319" y="803608"/>
              <a:ext cx="7379441" cy="60539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89" name="Picture 788"/>
            <p:cNvPicPr>
              <a:picLocks noChangeAspect="1"/>
            </p:cNvPicPr>
            <p:nvPr/>
          </p:nvPicPr>
          <p:blipFill>
            <a:blip r:embed="rId10"/>
            <a:stretch>
              <a:fillRect/>
            </a:stretch>
          </p:blipFill>
          <p:spPr>
            <a:xfrm>
              <a:off x="9375269" y="1191970"/>
              <a:ext cx="1739633" cy="1836279"/>
            </a:xfrm>
            <a:prstGeom prst="rect">
              <a:avLst/>
            </a:prstGeom>
          </p:spPr>
        </p:pic>
      </p:grpSp>
      <p:grpSp>
        <p:nvGrpSpPr>
          <p:cNvPr id="791" name="Group 790"/>
          <p:cNvGrpSpPr/>
          <p:nvPr/>
        </p:nvGrpSpPr>
        <p:grpSpPr>
          <a:xfrm>
            <a:off x="9494360" y="2978585"/>
            <a:ext cx="1547837" cy="1269820"/>
            <a:chOff x="3951319" y="803608"/>
            <a:chExt cx="7379441" cy="6053972"/>
          </a:xfrm>
        </p:grpSpPr>
        <p:pic>
          <p:nvPicPr>
            <p:cNvPr id="792" name="Picture 2"/>
            <p:cNvPicPr>
              <a:picLocks noChangeAspect="1" noChangeArrowheads="1"/>
            </p:cNvPicPr>
            <p:nvPr/>
          </p:nvPicPr>
          <p:blipFill>
            <a:blip r:embed="rId9">
              <a:extLst>
                <a:ext uri="{28A0092B-C50C-407E-A947-70E740481C1C}">
                  <a14:useLocalDpi xmlns:a14="http://schemas.microsoft.com/office/drawing/2010/main"/>
                </a:ext>
              </a:extLst>
            </a:blip>
            <a:srcRect/>
            <a:stretch>
              <a:fillRect/>
            </a:stretch>
          </p:blipFill>
          <p:spPr bwMode="auto">
            <a:xfrm>
              <a:off x="3951319" y="803608"/>
              <a:ext cx="7379441" cy="60539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93" name="Picture 792"/>
            <p:cNvPicPr>
              <a:picLocks noChangeAspect="1"/>
            </p:cNvPicPr>
            <p:nvPr/>
          </p:nvPicPr>
          <p:blipFill>
            <a:blip r:embed="rId10"/>
            <a:stretch>
              <a:fillRect/>
            </a:stretch>
          </p:blipFill>
          <p:spPr>
            <a:xfrm>
              <a:off x="9375269" y="1191970"/>
              <a:ext cx="1739633" cy="1836279"/>
            </a:xfrm>
            <a:prstGeom prst="rect">
              <a:avLst/>
            </a:prstGeom>
          </p:spPr>
        </p:pic>
      </p:grpSp>
      <p:grpSp>
        <p:nvGrpSpPr>
          <p:cNvPr id="794" name="Group 793"/>
          <p:cNvGrpSpPr/>
          <p:nvPr/>
        </p:nvGrpSpPr>
        <p:grpSpPr>
          <a:xfrm>
            <a:off x="9654943" y="3179876"/>
            <a:ext cx="1547837" cy="1269820"/>
            <a:chOff x="3951319" y="803608"/>
            <a:chExt cx="7379441" cy="6053972"/>
          </a:xfrm>
        </p:grpSpPr>
        <p:pic>
          <p:nvPicPr>
            <p:cNvPr id="795" name="Picture 2"/>
            <p:cNvPicPr>
              <a:picLocks noChangeAspect="1" noChangeArrowheads="1"/>
            </p:cNvPicPr>
            <p:nvPr/>
          </p:nvPicPr>
          <p:blipFill>
            <a:blip r:embed="rId9">
              <a:extLst>
                <a:ext uri="{28A0092B-C50C-407E-A947-70E740481C1C}">
                  <a14:useLocalDpi xmlns:a14="http://schemas.microsoft.com/office/drawing/2010/main"/>
                </a:ext>
              </a:extLst>
            </a:blip>
            <a:srcRect/>
            <a:stretch>
              <a:fillRect/>
            </a:stretch>
          </p:blipFill>
          <p:spPr bwMode="auto">
            <a:xfrm>
              <a:off x="3951319" y="803608"/>
              <a:ext cx="7379441" cy="60539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96" name="Picture 795"/>
            <p:cNvPicPr>
              <a:picLocks noChangeAspect="1"/>
            </p:cNvPicPr>
            <p:nvPr/>
          </p:nvPicPr>
          <p:blipFill>
            <a:blip r:embed="rId10"/>
            <a:stretch>
              <a:fillRect/>
            </a:stretch>
          </p:blipFill>
          <p:spPr>
            <a:xfrm>
              <a:off x="9375269" y="1191970"/>
              <a:ext cx="1739633" cy="1836279"/>
            </a:xfrm>
            <a:prstGeom prst="rect">
              <a:avLst/>
            </a:prstGeom>
          </p:spPr>
        </p:pic>
      </p:grpSp>
      <p:grpSp>
        <p:nvGrpSpPr>
          <p:cNvPr id="797" name="Group 796"/>
          <p:cNvGrpSpPr/>
          <p:nvPr/>
        </p:nvGrpSpPr>
        <p:grpSpPr>
          <a:xfrm>
            <a:off x="9835386" y="3368124"/>
            <a:ext cx="1547837" cy="1269820"/>
            <a:chOff x="3951319" y="803608"/>
            <a:chExt cx="7379441" cy="6053972"/>
          </a:xfrm>
        </p:grpSpPr>
        <p:pic>
          <p:nvPicPr>
            <p:cNvPr id="798" name="Picture 2"/>
            <p:cNvPicPr>
              <a:picLocks noChangeAspect="1" noChangeArrowheads="1"/>
            </p:cNvPicPr>
            <p:nvPr/>
          </p:nvPicPr>
          <p:blipFill>
            <a:blip r:embed="rId9">
              <a:extLst>
                <a:ext uri="{28A0092B-C50C-407E-A947-70E740481C1C}">
                  <a14:useLocalDpi xmlns:a14="http://schemas.microsoft.com/office/drawing/2010/main"/>
                </a:ext>
              </a:extLst>
            </a:blip>
            <a:srcRect/>
            <a:stretch>
              <a:fillRect/>
            </a:stretch>
          </p:blipFill>
          <p:spPr bwMode="auto">
            <a:xfrm>
              <a:off x="3951319" y="803608"/>
              <a:ext cx="7379441" cy="60539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99" name="Picture 798"/>
            <p:cNvPicPr>
              <a:picLocks noChangeAspect="1"/>
            </p:cNvPicPr>
            <p:nvPr/>
          </p:nvPicPr>
          <p:blipFill>
            <a:blip r:embed="rId10"/>
            <a:stretch>
              <a:fillRect/>
            </a:stretch>
          </p:blipFill>
          <p:spPr>
            <a:xfrm>
              <a:off x="9375269" y="1191970"/>
              <a:ext cx="1739633" cy="1836279"/>
            </a:xfrm>
            <a:prstGeom prst="rect">
              <a:avLst/>
            </a:prstGeom>
          </p:spPr>
        </p:pic>
      </p:grpSp>
      <p:sp>
        <p:nvSpPr>
          <p:cNvPr id="778" name="Rectangle 777"/>
          <p:cNvSpPr/>
          <p:nvPr/>
        </p:nvSpPr>
        <p:spPr>
          <a:xfrm>
            <a:off x="8326335" y="3485889"/>
            <a:ext cx="1237151" cy="261610"/>
          </a:xfrm>
          <a:prstGeom prst="rect">
            <a:avLst/>
          </a:prstGeom>
        </p:spPr>
        <p:txBody>
          <a:bodyPr wrap="square" numCol="1">
            <a:spAutoFit/>
          </a:bodyPr>
          <a:lstStyle/>
          <a:p>
            <a:pPr algn="ctr"/>
            <a:r>
              <a:rPr lang="en-US" sz="1100" b="1" dirty="0" smtClean="0">
                <a:latin typeface="+mj-lt"/>
              </a:rPr>
              <a:t>data analysis</a:t>
            </a:r>
          </a:p>
        </p:txBody>
      </p:sp>
      <p:sp>
        <p:nvSpPr>
          <p:cNvPr id="800" name="Rectangle 799"/>
          <p:cNvSpPr/>
          <p:nvPr/>
        </p:nvSpPr>
        <p:spPr>
          <a:xfrm>
            <a:off x="9105087" y="4687140"/>
            <a:ext cx="2518344" cy="600164"/>
          </a:xfrm>
          <a:prstGeom prst="rect">
            <a:avLst/>
          </a:prstGeom>
        </p:spPr>
        <p:txBody>
          <a:bodyPr wrap="square" numCol="1">
            <a:spAutoFit/>
          </a:bodyPr>
          <a:lstStyle/>
          <a:p>
            <a:pPr algn="ctr"/>
            <a:r>
              <a:rPr lang="en-US" sz="1100" b="1" dirty="0">
                <a:latin typeface="+mj-lt"/>
              </a:rPr>
              <a:t>40 markers at single cell resolution: 156’177 quantified </a:t>
            </a:r>
            <a:r>
              <a:rPr lang="en-US" sz="1100" b="1" dirty="0" smtClean="0">
                <a:latin typeface="+mj-lt"/>
              </a:rPr>
              <a:t>markers</a:t>
            </a:r>
          </a:p>
          <a:p>
            <a:pPr algn="ctr"/>
            <a:r>
              <a:rPr lang="en-US" sz="1100" b="1" dirty="0" smtClean="0">
                <a:latin typeface="+mj-lt"/>
              </a:rPr>
              <a:t>8 million single cells</a:t>
            </a:r>
            <a:endParaRPr lang="en-US" sz="1100" b="1" dirty="0">
              <a:latin typeface="+mj-lt"/>
            </a:endParaRPr>
          </a:p>
        </p:txBody>
      </p:sp>
      <p:pic>
        <p:nvPicPr>
          <p:cNvPr id="118" name="Picture 117"/>
          <p:cNvPicPr>
            <a:picLocks noChangeAspect="1"/>
          </p:cNvPicPr>
          <p:nvPr/>
        </p:nvPicPr>
        <p:blipFill rotWithShape="1">
          <a:blip r:embed="rId11"/>
          <a:srcRect l="63153" t="36137" r="4504" b="1778"/>
          <a:stretch/>
        </p:blipFill>
        <p:spPr>
          <a:xfrm rot="10797641">
            <a:off x="2391284" y="6181674"/>
            <a:ext cx="588475" cy="289711"/>
          </a:xfrm>
          <a:prstGeom prst="rect">
            <a:avLst/>
          </a:prstGeom>
        </p:spPr>
      </p:pic>
      <p:sp>
        <p:nvSpPr>
          <p:cNvPr id="5" name="Rectangle 4"/>
          <p:cNvSpPr/>
          <p:nvPr/>
        </p:nvSpPr>
        <p:spPr>
          <a:xfrm>
            <a:off x="2010913" y="720671"/>
            <a:ext cx="1074534" cy="4946041"/>
          </a:xfrm>
          <a:prstGeom prst="rect">
            <a:avLst/>
          </a:prstGeom>
          <a:solidFill>
            <a:srgbClr val="FFFFFF">
              <a:alpha val="8117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0" name="Rectangle 119"/>
          <p:cNvSpPr/>
          <p:nvPr/>
        </p:nvSpPr>
        <p:spPr>
          <a:xfrm>
            <a:off x="3829180" y="735708"/>
            <a:ext cx="8050206" cy="6146658"/>
          </a:xfrm>
          <a:prstGeom prst="rect">
            <a:avLst/>
          </a:prstGeom>
          <a:solidFill>
            <a:srgbClr val="FFFFFF">
              <a:alpha val="8117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1" name="Rectangle 120"/>
          <p:cNvSpPr/>
          <p:nvPr/>
        </p:nvSpPr>
        <p:spPr>
          <a:xfrm>
            <a:off x="3004556" y="1212143"/>
            <a:ext cx="846163" cy="1988013"/>
          </a:xfrm>
          <a:prstGeom prst="rect">
            <a:avLst/>
          </a:prstGeom>
          <a:solidFill>
            <a:srgbClr val="FFFFFF">
              <a:alpha val="8117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2" name="Rectangle 121"/>
          <p:cNvSpPr/>
          <p:nvPr/>
        </p:nvSpPr>
        <p:spPr>
          <a:xfrm>
            <a:off x="3030614" y="3678699"/>
            <a:ext cx="846163" cy="2884608"/>
          </a:xfrm>
          <a:prstGeom prst="rect">
            <a:avLst/>
          </a:prstGeom>
          <a:solidFill>
            <a:srgbClr val="FFFFFF">
              <a:alpha val="8117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rotWithShape="1">
          <a:blip r:embed="rId11"/>
          <a:srcRect r="46408" b="-10169"/>
          <a:stretch/>
        </p:blipFill>
        <p:spPr>
          <a:xfrm>
            <a:off x="2875633" y="6029816"/>
            <a:ext cx="975086" cy="514084"/>
          </a:xfrm>
          <a:prstGeom prst="rect">
            <a:avLst/>
          </a:prstGeom>
        </p:spPr>
      </p:pic>
      <p:sp>
        <p:nvSpPr>
          <p:cNvPr id="116" name="Rectangle 115"/>
          <p:cNvSpPr/>
          <p:nvPr/>
        </p:nvSpPr>
        <p:spPr>
          <a:xfrm>
            <a:off x="2193898" y="3170718"/>
            <a:ext cx="1237151" cy="261610"/>
          </a:xfrm>
          <a:prstGeom prst="rect">
            <a:avLst/>
          </a:prstGeom>
        </p:spPr>
        <p:txBody>
          <a:bodyPr wrap="square" numCol="1">
            <a:spAutoFit/>
          </a:bodyPr>
          <a:lstStyle/>
          <a:p>
            <a:pPr algn="ctr"/>
            <a:r>
              <a:rPr lang="en-US" sz="1100" b="1" dirty="0" smtClean="0">
                <a:latin typeface="+mj-lt"/>
              </a:rPr>
              <a:t>ground state</a:t>
            </a:r>
          </a:p>
        </p:txBody>
      </p:sp>
      <p:pic>
        <p:nvPicPr>
          <p:cNvPr id="117" name="Picture 53"/>
          <p:cNvPicPr>
            <a:picLocks noChangeAspect="1" noChangeArrowheads="1"/>
          </p:cNvPicPr>
          <p:nvPr/>
        </p:nvPicPr>
        <p:blipFill>
          <a:blip r:embed="rId7">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rot="312644">
            <a:off x="2636212" y="3361928"/>
            <a:ext cx="334254" cy="2220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8" name="Rectangle 107"/>
          <p:cNvSpPr/>
          <p:nvPr/>
        </p:nvSpPr>
        <p:spPr>
          <a:xfrm>
            <a:off x="2193898" y="678489"/>
            <a:ext cx="1237151" cy="261610"/>
          </a:xfrm>
          <a:prstGeom prst="rect">
            <a:avLst/>
          </a:prstGeom>
        </p:spPr>
        <p:txBody>
          <a:bodyPr wrap="square" numCol="1">
            <a:spAutoFit/>
          </a:bodyPr>
          <a:lstStyle/>
          <a:p>
            <a:pPr algn="ctr"/>
            <a:r>
              <a:rPr lang="en-US" sz="1100" b="1" dirty="0" smtClean="0">
                <a:latin typeface="+mj-lt"/>
              </a:rPr>
              <a:t>ground state</a:t>
            </a:r>
          </a:p>
        </p:txBody>
      </p:sp>
      <p:pic>
        <p:nvPicPr>
          <p:cNvPr id="109" name="Picture 53"/>
          <p:cNvPicPr>
            <a:picLocks noChangeAspect="1" noChangeArrowheads="1"/>
          </p:cNvPicPr>
          <p:nvPr/>
        </p:nvPicPr>
        <p:blipFill>
          <a:blip r:embed="rId7">
            <a:grayscl/>
            <a:extLst>
              <a:ext uri="{28A0092B-C50C-407E-A947-70E740481C1C}">
                <a14:useLocalDpi xmlns:a14="http://schemas.microsoft.com/office/drawing/2010/main"/>
              </a:ext>
            </a:extLst>
          </a:blip>
          <a:srcRect/>
          <a:stretch>
            <a:fillRect/>
          </a:stretch>
        </p:blipFill>
        <p:spPr bwMode="auto">
          <a:xfrm rot="312644">
            <a:off x="2636212" y="878752"/>
            <a:ext cx="334254" cy="2220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4" name="Left Brace 123"/>
          <p:cNvSpPr/>
          <p:nvPr/>
        </p:nvSpPr>
        <p:spPr>
          <a:xfrm rot="10800000">
            <a:off x="3832739" y="742575"/>
            <a:ext cx="225581" cy="5984325"/>
          </a:xfrm>
          <a:prstGeom prst="leftBrace">
            <a:avLst/>
          </a:prstGeom>
          <a:ln w="28575">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25" name="Rectangle 124"/>
          <p:cNvSpPr/>
          <p:nvPr/>
        </p:nvSpPr>
        <p:spPr>
          <a:xfrm>
            <a:off x="4210011" y="2851458"/>
            <a:ext cx="1024401" cy="738664"/>
          </a:xfrm>
          <a:prstGeom prst="rect">
            <a:avLst/>
          </a:prstGeom>
        </p:spPr>
        <p:txBody>
          <a:bodyPr wrap="square" numCol="1">
            <a:spAutoFit/>
          </a:bodyPr>
          <a:lstStyle/>
          <a:p>
            <a:pPr algn="ctr"/>
            <a:r>
              <a:rPr lang="en-US" sz="1400" b="1" dirty="0" smtClean="0">
                <a:latin typeface="+mj-lt"/>
              </a:rPr>
              <a:t>67x</a:t>
            </a:r>
          </a:p>
          <a:p>
            <a:pPr algn="ctr"/>
            <a:r>
              <a:rPr lang="en-US" sz="1400" b="1" dirty="0" smtClean="0">
                <a:latin typeface="+mj-lt"/>
              </a:rPr>
              <a:t>for each cell line</a:t>
            </a:r>
          </a:p>
        </p:txBody>
      </p:sp>
      <p:sp>
        <p:nvSpPr>
          <p:cNvPr id="119" name="Rectangle 118"/>
          <p:cNvSpPr/>
          <p:nvPr/>
        </p:nvSpPr>
        <p:spPr>
          <a:xfrm>
            <a:off x="2193898" y="6000848"/>
            <a:ext cx="1237151" cy="261610"/>
          </a:xfrm>
          <a:prstGeom prst="rect">
            <a:avLst/>
          </a:prstGeom>
        </p:spPr>
        <p:txBody>
          <a:bodyPr wrap="square" numCol="1">
            <a:spAutoFit/>
          </a:bodyPr>
          <a:lstStyle/>
          <a:p>
            <a:pPr algn="ctr"/>
            <a:r>
              <a:rPr lang="en-US" sz="1100" b="1" dirty="0" smtClean="0">
                <a:latin typeface="+mj-lt"/>
              </a:rPr>
              <a:t>ground state</a:t>
            </a:r>
          </a:p>
        </p:txBody>
      </p:sp>
      <p:pic>
        <p:nvPicPr>
          <p:cNvPr id="128" name="Picture 53"/>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rot="387734">
            <a:off x="1567346" y="3627324"/>
            <a:ext cx="334254" cy="2220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31" name="Rectangle 130"/>
          <p:cNvSpPr/>
          <p:nvPr/>
        </p:nvSpPr>
        <p:spPr>
          <a:xfrm>
            <a:off x="-34385" y="4362681"/>
            <a:ext cx="1672960" cy="430887"/>
          </a:xfrm>
          <a:prstGeom prst="rect">
            <a:avLst/>
          </a:prstGeom>
        </p:spPr>
        <p:txBody>
          <a:bodyPr wrap="square" numCol="1">
            <a:spAutoFit/>
          </a:bodyPr>
          <a:lstStyle/>
          <a:p>
            <a:pPr algn="ctr"/>
            <a:r>
              <a:rPr lang="en-US" sz="1100" b="1" dirty="0" smtClean="0">
                <a:latin typeface="+mj-lt"/>
              </a:rPr>
              <a:t>3 samples/cell line</a:t>
            </a:r>
          </a:p>
          <a:p>
            <a:pPr algn="ctr"/>
            <a:r>
              <a:rPr lang="en-US" sz="1100" b="1" dirty="0" smtClean="0">
                <a:latin typeface="+mj-lt"/>
              </a:rPr>
              <a:t>total of 201 samples</a:t>
            </a:r>
          </a:p>
        </p:txBody>
      </p:sp>
      <p:sp>
        <p:nvSpPr>
          <p:cNvPr id="132" name="Left Brace 131"/>
          <p:cNvSpPr/>
          <p:nvPr/>
        </p:nvSpPr>
        <p:spPr>
          <a:xfrm>
            <a:off x="2138578" y="742575"/>
            <a:ext cx="242905" cy="5984325"/>
          </a:xfrm>
          <a:prstGeom prst="leftBrace">
            <a:avLst/>
          </a:prstGeom>
          <a:ln w="28575">
            <a:solidFill>
              <a:schemeClr val="bg2">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29" name="Rectangle 128"/>
          <p:cNvSpPr/>
          <p:nvPr/>
        </p:nvSpPr>
        <p:spPr>
          <a:xfrm>
            <a:off x="1138397" y="3159235"/>
            <a:ext cx="1237151" cy="430887"/>
          </a:xfrm>
          <a:prstGeom prst="rect">
            <a:avLst/>
          </a:prstGeom>
        </p:spPr>
        <p:txBody>
          <a:bodyPr wrap="square" numCol="1">
            <a:spAutoFit/>
          </a:bodyPr>
          <a:lstStyle/>
          <a:p>
            <a:pPr algn="ctr"/>
            <a:r>
              <a:rPr lang="en-US" sz="1100" b="1" dirty="0" smtClean="0">
                <a:latin typeface="+mj-lt"/>
              </a:rPr>
              <a:t>DIA</a:t>
            </a:r>
          </a:p>
          <a:p>
            <a:pPr algn="ctr"/>
            <a:r>
              <a:rPr lang="en-US" sz="1100" b="1" dirty="0" smtClean="0">
                <a:latin typeface="+mj-lt"/>
              </a:rPr>
              <a:t>measurement</a:t>
            </a:r>
          </a:p>
        </p:txBody>
      </p:sp>
      <p:pic>
        <p:nvPicPr>
          <p:cNvPr id="2050" name="Picture 2" descr="Image result for orbitrap thermo"/>
          <p:cNvPicPr>
            <a:picLocks noChangeAspect="1" noChangeArrowheads="1"/>
          </p:cNvPicPr>
          <p:nvPr/>
        </p:nvPicPr>
        <p:blipFill>
          <a:blip r:embed="rId12">
            <a:extLst>
              <a:ext uri="{BEBA8EAE-BF5A-486C-A8C5-ECC9F3942E4B}">
                <a14:imgProps xmlns:a14="http://schemas.microsoft.com/office/drawing/2010/main">
                  <a14:imgLayer r:embed="rId13">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334820" y="3315321"/>
            <a:ext cx="934755" cy="10618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6301399"/>
      </p:ext>
    </p:extLst>
  </p:cSld>
  <p:clrMapOvr>
    <a:masterClrMapping/>
  </p:clrMapOvr>
  <mc:AlternateContent xmlns:mc="http://schemas.openxmlformats.org/markup-compatibility/2006" xmlns:p14="http://schemas.microsoft.com/office/powerpoint/2010/main">
    <mc:Choice Requires="p14">
      <p:transition p14:dur="0" advTm="9640"/>
    </mc:Choice>
    <mc:Fallback xmlns="">
      <p:transition advTm="9640"/>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4"/>
          <a:stretch>
            <a:fillRect/>
          </a:stretch>
        </p:blipFill>
        <p:spPr>
          <a:xfrm>
            <a:off x="3542190" y="715244"/>
            <a:ext cx="6134850" cy="6142756"/>
          </a:xfrm>
          <a:prstGeom prst="rect">
            <a:avLst/>
          </a:prstGeom>
        </p:spPr>
      </p:pic>
      <p:sp>
        <p:nvSpPr>
          <p:cNvPr id="114" name="Rectangle 113"/>
          <p:cNvSpPr/>
          <p:nvPr/>
        </p:nvSpPr>
        <p:spPr>
          <a:xfrm>
            <a:off x="0" y="-1"/>
            <a:ext cx="12192000" cy="635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12" name="Rectangle 11"/>
          <p:cNvSpPr/>
          <p:nvPr/>
        </p:nvSpPr>
        <p:spPr>
          <a:xfrm flipV="1">
            <a:off x="0" y="634999"/>
            <a:ext cx="12192000" cy="8061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5400" y="20022"/>
            <a:ext cx="12192000" cy="584775"/>
          </a:xfrm>
          <a:prstGeom prst="rect">
            <a:avLst/>
          </a:prstGeom>
        </p:spPr>
        <p:txBody>
          <a:bodyPr wrap="square" anchor="ctr">
            <a:spAutoFit/>
          </a:bodyPr>
          <a:lstStyle/>
          <a:p>
            <a:pPr eaLnBrk="0" hangingPunct="0">
              <a:defRPr/>
            </a:pPr>
            <a:r>
              <a:rPr lang="en-US" sz="2400" b="1" dirty="0" smtClean="0">
                <a:solidFill>
                  <a:srgbClr val="00B0F0"/>
                </a:solidFill>
                <a:cs typeface="Calibri"/>
              </a:rPr>
              <a:t>DIA I </a:t>
            </a:r>
            <a:r>
              <a:rPr lang="en-US" sz="3200" dirty="0" smtClean="0">
                <a:solidFill>
                  <a:schemeClr val="bg1"/>
                </a:solidFill>
                <a:cs typeface="Calibri"/>
              </a:rPr>
              <a:t>DIA </a:t>
            </a:r>
            <a:r>
              <a:rPr lang="en-US" sz="3200" dirty="0" smtClean="0">
                <a:solidFill>
                  <a:schemeClr val="bg1"/>
                </a:solidFill>
                <a:cs typeface="Calibri"/>
              </a:rPr>
              <a:t>measurements: the sample correlation</a:t>
            </a:r>
            <a:endParaRPr lang="en-US" sz="4800" b="1" dirty="0" smtClean="0">
              <a:solidFill>
                <a:schemeClr val="bg1"/>
              </a:solidFill>
              <a:latin typeface="Calibri"/>
              <a:cs typeface="Calibri"/>
            </a:endParaRPr>
          </a:p>
        </p:txBody>
      </p:sp>
      <p:sp>
        <p:nvSpPr>
          <p:cNvPr id="7" name="TextBox 6"/>
          <p:cNvSpPr txBox="1"/>
          <p:nvPr/>
        </p:nvSpPr>
        <p:spPr>
          <a:xfrm>
            <a:off x="11901047" y="6554987"/>
            <a:ext cx="1196587" cy="276999"/>
          </a:xfrm>
          <a:prstGeom prst="rect">
            <a:avLst/>
          </a:prstGeom>
          <a:noFill/>
        </p:spPr>
        <p:txBody>
          <a:bodyPr wrap="square" rtlCol="0">
            <a:spAutoFit/>
          </a:bodyPr>
          <a:lstStyle/>
          <a:p>
            <a:fld id="{40048CD4-BD2D-45E1-B814-D5FF9B7841B6}" type="slidenum">
              <a:rPr lang="en-US" sz="1200" smtClean="0">
                <a:solidFill>
                  <a:schemeClr val="bg1">
                    <a:lumMod val="50000"/>
                  </a:schemeClr>
                </a:solidFill>
              </a:rPr>
              <a:t>17</a:t>
            </a:fld>
            <a:endParaRPr lang="en-US" sz="1200" dirty="0">
              <a:solidFill>
                <a:schemeClr val="bg1">
                  <a:lumMod val="50000"/>
                </a:schemeClr>
              </a:solidFill>
            </a:endParaRPr>
          </a:p>
        </p:txBody>
      </p:sp>
      <p:grpSp>
        <p:nvGrpSpPr>
          <p:cNvPr id="8" name="Group 7"/>
          <p:cNvGrpSpPr/>
          <p:nvPr/>
        </p:nvGrpSpPr>
        <p:grpSpPr>
          <a:xfrm>
            <a:off x="294767" y="2168394"/>
            <a:ext cx="11602466" cy="2531504"/>
            <a:chOff x="298581" y="2030296"/>
            <a:chExt cx="11602466" cy="2795152"/>
          </a:xfrm>
        </p:grpSpPr>
        <p:sp>
          <p:nvSpPr>
            <p:cNvPr id="10" name="Rectangle 9"/>
            <p:cNvSpPr/>
            <p:nvPr/>
          </p:nvSpPr>
          <p:spPr>
            <a:xfrm>
              <a:off x="298581" y="2030296"/>
              <a:ext cx="11602466" cy="2795152"/>
            </a:xfrm>
            <a:prstGeom prst="rect">
              <a:avLst/>
            </a:prstGeom>
            <a:solidFill>
              <a:schemeClr val="tx1">
                <a:lumMod val="95000"/>
                <a:lumOff val="5000"/>
                <a:alpha val="8705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F0"/>
                </a:solidFill>
              </a:endParaRPr>
            </a:p>
          </p:txBody>
        </p:sp>
        <p:sp>
          <p:nvSpPr>
            <p:cNvPr id="11" name="Rectangle 10"/>
            <p:cNvSpPr/>
            <p:nvPr/>
          </p:nvSpPr>
          <p:spPr>
            <a:xfrm>
              <a:off x="4780320" y="3387670"/>
              <a:ext cx="2998862" cy="276999"/>
            </a:xfrm>
            <a:prstGeom prst="rect">
              <a:avLst/>
            </a:prstGeom>
          </p:spPr>
          <p:txBody>
            <a:bodyPr wrap="square">
              <a:spAutoFit/>
            </a:bodyPr>
            <a:lstStyle/>
            <a:p>
              <a:pPr algn="ctr"/>
              <a:endParaRPr lang="en-US" sz="1200" dirty="0">
                <a:solidFill>
                  <a:schemeClr val="bg1"/>
                </a:solidFill>
                <a:latin typeface="Arial Black" panose="020B0A04020102020204" pitchFamily="34" charset="0"/>
                <a:cs typeface="Arial" panose="020B0604020202020204" pitchFamily="34" charset="0"/>
              </a:endParaRPr>
            </a:p>
          </p:txBody>
        </p:sp>
      </p:grpSp>
      <p:sp>
        <p:nvSpPr>
          <p:cNvPr id="13" name="Content Placeholder 2"/>
          <p:cNvSpPr txBox="1">
            <a:spLocks/>
          </p:cNvSpPr>
          <p:nvPr/>
        </p:nvSpPr>
        <p:spPr>
          <a:xfrm>
            <a:off x="410268" y="2880366"/>
            <a:ext cx="11422263" cy="1857112"/>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lvl="1"/>
            <a:r>
              <a:rPr lang="en-US" sz="3200" dirty="0" smtClean="0">
                <a:solidFill>
                  <a:schemeClr val="bg1"/>
                </a:solidFill>
              </a:rPr>
              <a:t>how variable is the expression of the total protein level of the phosphor-proteins that we measure by </a:t>
            </a:r>
            <a:r>
              <a:rPr lang="en-US" sz="3200" dirty="0" err="1" smtClean="0">
                <a:solidFill>
                  <a:schemeClr val="bg1"/>
                </a:solidFill>
              </a:rPr>
              <a:t>cyTOF</a:t>
            </a:r>
            <a:r>
              <a:rPr lang="en-US" sz="3200" dirty="0" smtClean="0">
                <a:solidFill>
                  <a:schemeClr val="bg1"/>
                </a:solidFill>
              </a:rPr>
              <a:t>?</a:t>
            </a:r>
            <a:endParaRPr lang="en-US" sz="3200" dirty="0" smtClean="0">
              <a:solidFill>
                <a:schemeClr val="bg1"/>
              </a:solidFill>
            </a:endParaRPr>
          </a:p>
        </p:txBody>
      </p:sp>
    </p:spTree>
    <p:custDataLst>
      <p:tags r:id="rId1"/>
    </p:custDataLst>
    <p:extLst>
      <p:ext uri="{BB962C8B-B14F-4D97-AF65-F5344CB8AC3E}">
        <p14:creationId xmlns:p14="http://schemas.microsoft.com/office/powerpoint/2010/main" val="1151415019"/>
      </p:ext>
    </p:extLst>
  </p:cSld>
  <p:clrMapOvr>
    <a:masterClrMapping/>
  </p:clrMapOvr>
  <mc:AlternateContent xmlns:mc="http://schemas.openxmlformats.org/markup-compatibility/2006" xmlns:p14="http://schemas.microsoft.com/office/powerpoint/2010/main">
    <mc:Choice Requires="p14">
      <p:transition p14:dur="0" advTm="32954"/>
    </mc:Choice>
    <mc:Fallback xmlns="">
      <p:transition advTm="3295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ectangle 113"/>
          <p:cNvSpPr/>
          <p:nvPr/>
        </p:nvSpPr>
        <p:spPr>
          <a:xfrm>
            <a:off x="0" y="-1"/>
            <a:ext cx="12192000" cy="635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12" name="Rectangle 11"/>
          <p:cNvSpPr/>
          <p:nvPr/>
        </p:nvSpPr>
        <p:spPr>
          <a:xfrm flipV="1">
            <a:off x="0" y="634999"/>
            <a:ext cx="12192000" cy="8061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5400" y="20022"/>
            <a:ext cx="12192000" cy="584775"/>
          </a:xfrm>
          <a:prstGeom prst="rect">
            <a:avLst/>
          </a:prstGeom>
        </p:spPr>
        <p:txBody>
          <a:bodyPr wrap="square" anchor="ctr">
            <a:spAutoFit/>
          </a:bodyPr>
          <a:lstStyle/>
          <a:p>
            <a:pPr eaLnBrk="0" hangingPunct="0">
              <a:defRPr/>
            </a:pPr>
            <a:r>
              <a:rPr lang="en-US" sz="2400" b="1" dirty="0" smtClean="0">
                <a:solidFill>
                  <a:srgbClr val="00B0F0"/>
                </a:solidFill>
                <a:cs typeface="Calibri"/>
              </a:rPr>
              <a:t>DIA I </a:t>
            </a:r>
            <a:r>
              <a:rPr lang="en-US" sz="3200" dirty="0" smtClean="0">
                <a:solidFill>
                  <a:schemeClr val="bg1"/>
                </a:solidFill>
                <a:cs typeface="Calibri"/>
              </a:rPr>
              <a:t>expression of the proteins measured by </a:t>
            </a:r>
            <a:r>
              <a:rPr lang="en-US" sz="3200" dirty="0" err="1" smtClean="0">
                <a:solidFill>
                  <a:schemeClr val="bg1"/>
                </a:solidFill>
                <a:cs typeface="Calibri"/>
              </a:rPr>
              <a:t>cyTOF</a:t>
            </a:r>
            <a:r>
              <a:rPr lang="en-US" sz="3200" dirty="0" smtClean="0">
                <a:solidFill>
                  <a:schemeClr val="bg1"/>
                </a:solidFill>
                <a:cs typeface="Calibri"/>
              </a:rPr>
              <a:t>: high variance</a:t>
            </a:r>
            <a:endParaRPr lang="en-US" sz="4800" b="1" dirty="0" smtClean="0">
              <a:solidFill>
                <a:schemeClr val="bg1"/>
              </a:solidFill>
              <a:latin typeface="Calibri"/>
              <a:cs typeface="Calibri"/>
            </a:endParaRPr>
          </a:p>
        </p:txBody>
      </p:sp>
      <p:sp>
        <p:nvSpPr>
          <p:cNvPr id="7" name="TextBox 6"/>
          <p:cNvSpPr txBox="1"/>
          <p:nvPr/>
        </p:nvSpPr>
        <p:spPr>
          <a:xfrm>
            <a:off x="11901047" y="6554987"/>
            <a:ext cx="1196587" cy="276999"/>
          </a:xfrm>
          <a:prstGeom prst="rect">
            <a:avLst/>
          </a:prstGeom>
          <a:noFill/>
        </p:spPr>
        <p:txBody>
          <a:bodyPr wrap="square" rtlCol="0">
            <a:spAutoFit/>
          </a:bodyPr>
          <a:lstStyle/>
          <a:p>
            <a:fld id="{40048CD4-BD2D-45E1-B814-D5FF9B7841B6}" type="slidenum">
              <a:rPr lang="en-US" sz="1200" smtClean="0">
                <a:solidFill>
                  <a:schemeClr val="bg1">
                    <a:lumMod val="50000"/>
                  </a:schemeClr>
                </a:solidFill>
              </a:rPr>
              <a:t>18</a:t>
            </a:fld>
            <a:endParaRPr lang="en-US" sz="1200" dirty="0">
              <a:solidFill>
                <a:schemeClr val="bg1">
                  <a:lumMod val="50000"/>
                </a:schemeClr>
              </a:solidFill>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37520" y="718612"/>
            <a:ext cx="7697959" cy="6159410"/>
          </a:xfrm>
          <a:prstGeom prst="rect">
            <a:avLst/>
          </a:prstGeom>
        </p:spPr>
      </p:pic>
      <p:sp>
        <p:nvSpPr>
          <p:cNvPr id="5" name="Oval 4"/>
          <p:cNvSpPr/>
          <p:nvPr/>
        </p:nvSpPr>
        <p:spPr>
          <a:xfrm>
            <a:off x="2425148" y="695018"/>
            <a:ext cx="715617" cy="298175"/>
          </a:xfrm>
          <a:prstGeom prst="ellipse">
            <a:avLst/>
          </a:prstGeom>
          <a:noFill/>
          <a:ln w="28575">
            <a:solidFill>
              <a:srgbClr val="00B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1616864" y="624820"/>
            <a:ext cx="1024401" cy="523220"/>
          </a:xfrm>
          <a:prstGeom prst="rect">
            <a:avLst/>
          </a:prstGeom>
        </p:spPr>
        <p:txBody>
          <a:bodyPr wrap="square" numCol="1">
            <a:spAutoFit/>
          </a:bodyPr>
          <a:lstStyle/>
          <a:p>
            <a:pPr algn="ctr"/>
            <a:r>
              <a:rPr lang="en-US" sz="1400" b="1" dirty="0" err="1" smtClean="0">
                <a:solidFill>
                  <a:srgbClr val="00B050"/>
                </a:solidFill>
                <a:latin typeface="+mj-lt"/>
              </a:rPr>
              <a:t>cyTOF</a:t>
            </a:r>
            <a:r>
              <a:rPr lang="en-US" sz="1400" b="1" dirty="0" smtClean="0">
                <a:solidFill>
                  <a:srgbClr val="00B050"/>
                </a:solidFill>
                <a:latin typeface="+mj-lt"/>
              </a:rPr>
              <a:t> marker</a:t>
            </a:r>
          </a:p>
        </p:txBody>
      </p:sp>
      <p:sp>
        <p:nvSpPr>
          <p:cNvPr id="11" name="Oval 10"/>
          <p:cNvSpPr/>
          <p:nvPr/>
        </p:nvSpPr>
        <p:spPr>
          <a:xfrm>
            <a:off x="2030944" y="2584174"/>
            <a:ext cx="216117" cy="599326"/>
          </a:xfrm>
          <a:prstGeom prst="ellipse">
            <a:avLst/>
          </a:prstGeom>
          <a:noFill/>
          <a:ln w="2857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0000"/>
              </a:solidFill>
            </a:endParaRPr>
          </a:p>
        </p:txBody>
      </p:sp>
      <p:sp>
        <p:nvSpPr>
          <p:cNvPr id="13" name="Rectangle 12"/>
          <p:cNvSpPr/>
          <p:nvPr/>
        </p:nvSpPr>
        <p:spPr>
          <a:xfrm>
            <a:off x="1060370" y="2406783"/>
            <a:ext cx="1024401" cy="954107"/>
          </a:xfrm>
          <a:prstGeom prst="rect">
            <a:avLst/>
          </a:prstGeom>
        </p:spPr>
        <p:txBody>
          <a:bodyPr wrap="square" numCol="1">
            <a:spAutoFit/>
          </a:bodyPr>
          <a:lstStyle/>
          <a:p>
            <a:pPr algn="ctr"/>
            <a:r>
              <a:rPr lang="en-US" sz="1400" b="1" dirty="0" smtClean="0">
                <a:solidFill>
                  <a:srgbClr val="FF0000"/>
                </a:solidFill>
                <a:latin typeface="+mj-lt"/>
              </a:rPr>
              <a:t>protein</a:t>
            </a:r>
          </a:p>
          <a:p>
            <a:pPr algn="ctr"/>
            <a:r>
              <a:rPr lang="en-US" sz="1400" b="1" dirty="0" smtClean="0">
                <a:solidFill>
                  <a:srgbClr val="FF0000"/>
                </a:solidFill>
                <a:latin typeface="+mj-lt"/>
              </a:rPr>
              <a:t>measured</a:t>
            </a:r>
          </a:p>
          <a:p>
            <a:pPr algn="ctr"/>
            <a:r>
              <a:rPr lang="en-US" sz="1400" b="1" dirty="0" smtClean="0">
                <a:solidFill>
                  <a:srgbClr val="FF0000"/>
                </a:solidFill>
                <a:latin typeface="+mj-lt"/>
              </a:rPr>
              <a:t>by proteomics</a:t>
            </a:r>
          </a:p>
        </p:txBody>
      </p:sp>
      <p:sp>
        <p:nvSpPr>
          <p:cNvPr id="14" name="Content Placeholder 2"/>
          <p:cNvSpPr txBox="1">
            <a:spLocks/>
          </p:cNvSpPr>
          <p:nvPr/>
        </p:nvSpPr>
        <p:spPr>
          <a:xfrm>
            <a:off x="10528107" y="6468983"/>
            <a:ext cx="5796277" cy="6031263"/>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sz="1600" dirty="0" smtClean="0">
                <a:solidFill>
                  <a:schemeClr val="tx1"/>
                </a:solidFill>
              </a:rPr>
              <a:t>expression.zip</a:t>
            </a:r>
          </a:p>
        </p:txBody>
      </p:sp>
    </p:spTree>
    <p:custDataLst>
      <p:tags r:id="rId1"/>
    </p:custDataLst>
    <p:extLst>
      <p:ext uri="{BB962C8B-B14F-4D97-AF65-F5344CB8AC3E}">
        <p14:creationId xmlns:p14="http://schemas.microsoft.com/office/powerpoint/2010/main" val="3766074175"/>
      </p:ext>
    </p:extLst>
  </p:cSld>
  <p:clrMapOvr>
    <a:masterClrMapping/>
  </p:clrMapOvr>
  <mc:AlternateContent xmlns:mc="http://schemas.openxmlformats.org/markup-compatibility/2006" xmlns:p14="http://schemas.microsoft.com/office/powerpoint/2010/main">
    <mc:Choice Requires="p14">
      <p:transition p14:dur="0" advTm="32954"/>
    </mc:Choice>
    <mc:Fallback xmlns="">
      <p:transition advTm="32954"/>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ectangle 113"/>
          <p:cNvSpPr/>
          <p:nvPr/>
        </p:nvSpPr>
        <p:spPr>
          <a:xfrm>
            <a:off x="0" y="-1"/>
            <a:ext cx="12192000" cy="635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12" name="Rectangle 11"/>
          <p:cNvSpPr/>
          <p:nvPr/>
        </p:nvSpPr>
        <p:spPr>
          <a:xfrm flipV="1">
            <a:off x="0" y="634999"/>
            <a:ext cx="12192000" cy="8061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5400" y="20022"/>
            <a:ext cx="12192000" cy="584775"/>
          </a:xfrm>
          <a:prstGeom prst="rect">
            <a:avLst/>
          </a:prstGeom>
        </p:spPr>
        <p:txBody>
          <a:bodyPr wrap="square" anchor="ctr">
            <a:spAutoFit/>
          </a:bodyPr>
          <a:lstStyle/>
          <a:p>
            <a:pPr eaLnBrk="0" hangingPunct="0">
              <a:defRPr/>
            </a:pPr>
            <a:r>
              <a:rPr lang="en-US" sz="2400" b="1" dirty="0" smtClean="0">
                <a:solidFill>
                  <a:srgbClr val="00B0F0"/>
                </a:solidFill>
                <a:cs typeface="Calibri"/>
              </a:rPr>
              <a:t>DIA I </a:t>
            </a:r>
            <a:r>
              <a:rPr lang="en-US" sz="3200" dirty="0" smtClean="0">
                <a:solidFill>
                  <a:schemeClr val="bg1"/>
                </a:solidFill>
                <a:cs typeface="Calibri"/>
              </a:rPr>
              <a:t>expression of the proteins measured by </a:t>
            </a:r>
            <a:r>
              <a:rPr lang="en-US" sz="3200" dirty="0" err="1" smtClean="0">
                <a:solidFill>
                  <a:schemeClr val="bg1"/>
                </a:solidFill>
                <a:cs typeface="Calibri"/>
              </a:rPr>
              <a:t>cyTOF</a:t>
            </a:r>
            <a:r>
              <a:rPr lang="en-US" sz="3200" dirty="0" smtClean="0">
                <a:solidFill>
                  <a:schemeClr val="bg1"/>
                </a:solidFill>
                <a:cs typeface="Calibri"/>
              </a:rPr>
              <a:t>: low variance</a:t>
            </a:r>
            <a:endParaRPr lang="en-US" sz="4800" b="1" dirty="0" smtClean="0">
              <a:solidFill>
                <a:schemeClr val="bg1"/>
              </a:solidFill>
              <a:latin typeface="Calibri"/>
              <a:cs typeface="Calibri"/>
            </a:endParaRPr>
          </a:p>
        </p:txBody>
      </p:sp>
      <p:sp>
        <p:nvSpPr>
          <p:cNvPr id="7" name="TextBox 6"/>
          <p:cNvSpPr txBox="1"/>
          <p:nvPr/>
        </p:nvSpPr>
        <p:spPr>
          <a:xfrm>
            <a:off x="11901047" y="6554987"/>
            <a:ext cx="1196587" cy="276999"/>
          </a:xfrm>
          <a:prstGeom prst="rect">
            <a:avLst/>
          </a:prstGeom>
          <a:noFill/>
        </p:spPr>
        <p:txBody>
          <a:bodyPr wrap="square" rtlCol="0">
            <a:spAutoFit/>
          </a:bodyPr>
          <a:lstStyle/>
          <a:p>
            <a:fld id="{40048CD4-BD2D-45E1-B814-D5FF9B7841B6}" type="slidenum">
              <a:rPr lang="en-US" sz="1200" smtClean="0">
                <a:solidFill>
                  <a:schemeClr val="bg1">
                    <a:lumMod val="50000"/>
                  </a:schemeClr>
                </a:solidFill>
              </a:rPr>
              <a:t>19</a:t>
            </a:fld>
            <a:endParaRPr lang="en-US" sz="1200" dirty="0">
              <a:solidFill>
                <a:schemeClr val="bg1">
                  <a:lumMod val="50000"/>
                </a:schemeClr>
              </a:solidFill>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58010" y="714496"/>
            <a:ext cx="7678080" cy="6143504"/>
          </a:xfrm>
          <a:prstGeom prst="rect">
            <a:avLst/>
          </a:prstGeom>
        </p:spPr>
      </p:pic>
      <p:sp>
        <p:nvSpPr>
          <p:cNvPr id="8" name="Content Placeholder 2"/>
          <p:cNvSpPr txBox="1">
            <a:spLocks/>
          </p:cNvSpPr>
          <p:nvPr/>
        </p:nvSpPr>
        <p:spPr>
          <a:xfrm>
            <a:off x="10528107" y="6468983"/>
            <a:ext cx="5796277" cy="6031263"/>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sz="1600" dirty="0" smtClean="0">
                <a:solidFill>
                  <a:schemeClr val="tx1"/>
                </a:solidFill>
              </a:rPr>
              <a:t>expression.zip</a:t>
            </a:r>
          </a:p>
        </p:txBody>
      </p:sp>
    </p:spTree>
    <p:custDataLst>
      <p:tags r:id="rId1"/>
    </p:custDataLst>
    <p:extLst>
      <p:ext uri="{BB962C8B-B14F-4D97-AF65-F5344CB8AC3E}">
        <p14:creationId xmlns:p14="http://schemas.microsoft.com/office/powerpoint/2010/main" val="3548678546"/>
      </p:ext>
    </p:extLst>
  </p:cSld>
  <p:clrMapOvr>
    <a:masterClrMapping/>
  </p:clrMapOvr>
  <mc:AlternateContent xmlns:mc="http://schemas.openxmlformats.org/markup-compatibility/2006" xmlns:p14="http://schemas.microsoft.com/office/powerpoint/2010/main">
    <mc:Choice Requires="p14">
      <p:transition p14:dur="0" advTm="32954"/>
    </mc:Choice>
    <mc:Fallback xmlns="">
      <p:transition advTm="32954"/>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ectangle 113"/>
          <p:cNvSpPr/>
          <p:nvPr/>
        </p:nvSpPr>
        <p:spPr>
          <a:xfrm>
            <a:off x="0" y="-1"/>
            <a:ext cx="12192000" cy="635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12" name="Rectangle 11"/>
          <p:cNvSpPr/>
          <p:nvPr/>
        </p:nvSpPr>
        <p:spPr>
          <a:xfrm flipV="1">
            <a:off x="0" y="634999"/>
            <a:ext cx="12192000" cy="8061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5400" y="20022"/>
            <a:ext cx="12343938" cy="584775"/>
          </a:xfrm>
          <a:prstGeom prst="rect">
            <a:avLst/>
          </a:prstGeom>
        </p:spPr>
        <p:txBody>
          <a:bodyPr wrap="square" anchor="ctr">
            <a:spAutoFit/>
          </a:bodyPr>
          <a:lstStyle/>
          <a:p>
            <a:pPr eaLnBrk="0" hangingPunct="0">
              <a:defRPr/>
            </a:pPr>
            <a:r>
              <a:rPr lang="en-US" sz="2400" b="1" dirty="0" smtClean="0">
                <a:solidFill>
                  <a:srgbClr val="00B0F0"/>
                </a:solidFill>
                <a:cs typeface="Calibri"/>
              </a:rPr>
              <a:t>approach I </a:t>
            </a:r>
            <a:r>
              <a:rPr lang="en-US" sz="3200" dirty="0" smtClean="0">
                <a:solidFill>
                  <a:schemeClr val="bg1"/>
                </a:solidFill>
                <a:cs typeface="Calibri"/>
              </a:rPr>
              <a:t>experimental workflow: a memory refresh</a:t>
            </a:r>
            <a:endParaRPr lang="en-US" sz="3200" dirty="0" smtClean="0">
              <a:solidFill>
                <a:schemeClr val="bg1"/>
              </a:solidFill>
              <a:latin typeface="Calibri"/>
              <a:cs typeface="Calibri"/>
            </a:endParaRPr>
          </a:p>
        </p:txBody>
      </p:sp>
      <p:sp>
        <p:nvSpPr>
          <p:cNvPr id="7" name="TextBox 6"/>
          <p:cNvSpPr txBox="1"/>
          <p:nvPr/>
        </p:nvSpPr>
        <p:spPr>
          <a:xfrm>
            <a:off x="11901047" y="6554987"/>
            <a:ext cx="1196587" cy="276999"/>
          </a:xfrm>
          <a:prstGeom prst="rect">
            <a:avLst/>
          </a:prstGeom>
          <a:noFill/>
        </p:spPr>
        <p:txBody>
          <a:bodyPr wrap="square" rtlCol="0">
            <a:spAutoFit/>
          </a:bodyPr>
          <a:lstStyle/>
          <a:p>
            <a:fld id="{40048CD4-BD2D-45E1-B814-D5FF9B7841B6}" type="slidenum">
              <a:rPr lang="en-US" sz="1200" smtClean="0">
                <a:solidFill>
                  <a:schemeClr val="bg1">
                    <a:lumMod val="50000"/>
                  </a:schemeClr>
                </a:solidFill>
              </a:rPr>
              <a:t>2</a:t>
            </a:fld>
            <a:endParaRPr lang="en-US" sz="1200" dirty="0">
              <a:solidFill>
                <a:schemeClr val="bg1">
                  <a:lumMod val="50000"/>
                </a:schemeClr>
              </a:solidFill>
            </a:endParaRPr>
          </a:p>
        </p:txBody>
      </p:sp>
      <p:pic>
        <p:nvPicPr>
          <p:cNvPr id="4" name="Picture 3"/>
          <p:cNvPicPr>
            <a:picLocks noChangeAspect="1"/>
          </p:cNvPicPr>
          <p:nvPr/>
        </p:nvPicPr>
        <p:blipFill>
          <a:blip r:embed="rId3"/>
          <a:stretch>
            <a:fillRect/>
          </a:stretch>
        </p:blipFill>
        <p:spPr>
          <a:xfrm>
            <a:off x="3004557" y="725147"/>
            <a:ext cx="1661823" cy="2410518"/>
          </a:xfrm>
          <a:prstGeom prst="rect">
            <a:avLst/>
          </a:prstGeom>
        </p:spPr>
      </p:pic>
      <p:pic>
        <p:nvPicPr>
          <p:cNvPr id="13" name="Picture 12"/>
          <p:cNvPicPr>
            <a:picLocks noChangeAspect="1"/>
          </p:cNvPicPr>
          <p:nvPr/>
        </p:nvPicPr>
        <p:blipFill>
          <a:blip r:embed="rId4"/>
          <a:stretch>
            <a:fillRect/>
          </a:stretch>
        </p:blipFill>
        <p:spPr>
          <a:xfrm>
            <a:off x="3004556" y="3217788"/>
            <a:ext cx="1661823" cy="2410518"/>
          </a:xfrm>
          <a:prstGeom prst="rect">
            <a:avLst/>
          </a:prstGeom>
        </p:spPr>
      </p:pic>
      <p:pic>
        <p:nvPicPr>
          <p:cNvPr id="15" name="Picture 14"/>
          <p:cNvPicPr>
            <a:picLocks noChangeAspect="1"/>
          </p:cNvPicPr>
          <p:nvPr/>
        </p:nvPicPr>
        <p:blipFill>
          <a:blip r:embed="rId5">
            <a:grayscl/>
            <a:extLst>
              <a:ext uri="{BEBA8EAE-BF5A-486C-A8C5-ECC9F3942E4B}">
                <a14:imgProps xmlns:a14="http://schemas.microsoft.com/office/drawing/2010/main">
                  <a14:imgLayer r:embed="rId6">
                    <a14:imgEffect>
                      <a14:artisticChalkSketch/>
                    </a14:imgEffect>
                    <a14:imgEffect>
                      <a14:sharpenSoften amount="25000"/>
                    </a14:imgEffect>
                    <a14:imgEffect>
                      <a14:brightnessContrast contrast="20000"/>
                    </a14:imgEffect>
                  </a14:imgLayer>
                </a14:imgProps>
              </a:ext>
            </a:extLst>
          </a:blip>
          <a:stretch>
            <a:fillRect/>
          </a:stretch>
        </p:blipFill>
        <p:spPr>
          <a:xfrm>
            <a:off x="5289360" y="1638163"/>
            <a:ext cx="1199822" cy="783077"/>
          </a:xfrm>
          <a:prstGeom prst="rect">
            <a:avLst/>
          </a:prstGeom>
        </p:spPr>
      </p:pic>
      <p:sp>
        <p:nvSpPr>
          <p:cNvPr id="745" name="Rectangle 744"/>
          <p:cNvSpPr/>
          <p:nvPr/>
        </p:nvSpPr>
        <p:spPr>
          <a:xfrm>
            <a:off x="5295173" y="1759409"/>
            <a:ext cx="1173798" cy="523220"/>
          </a:xfrm>
          <a:prstGeom prst="rect">
            <a:avLst/>
          </a:prstGeom>
        </p:spPr>
        <p:txBody>
          <a:bodyPr wrap="square" numCol="1">
            <a:spAutoFit/>
          </a:bodyPr>
          <a:lstStyle/>
          <a:p>
            <a:pPr algn="ctr"/>
            <a:r>
              <a:rPr lang="en-US" sz="1400" b="1" dirty="0" smtClean="0">
                <a:latin typeface="+mj-lt"/>
              </a:rPr>
              <a:t>time-course A</a:t>
            </a:r>
          </a:p>
        </p:txBody>
      </p:sp>
      <p:pic>
        <p:nvPicPr>
          <p:cNvPr id="746" name="Picture 745"/>
          <p:cNvPicPr>
            <a:picLocks noChangeAspect="1"/>
          </p:cNvPicPr>
          <p:nvPr/>
        </p:nvPicPr>
        <p:blipFill>
          <a:blip r:embed="rId5">
            <a:duotone>
              <a:prstClr val="black"/>
              <a:schemeClr val="tx2">
                <a:tint val="45000"/>
                <a:satMod val="400000"/>
              </a:schemeClr>
            </a:duotone>
            <a:extLst>
              <a:ext uri="{BEBA8EAE-BF5A-486C-A8C5-ECC9F3942E4B}">
                <a14:imgProps xmlns:a14="http://schemas.microsoft.com/office/drawing/2010/main">
                  <a14:imgLayer r:embed="rId6">
                    <a14:imgEffect>
                      <a14:artisticChalkSketch/>
                    </a14:imgEffect>
                    <a14:imgEffect>
                      <a14:sharpenSoften amount="25000"/>
                    </a14:imgEffect>
                    <a14:imgEffect>
                      <a14:brightnessContrast contrast="20000"/>
                    </a14:imgEffect>
                  </a14:imgLayer>
                </a14:imgProps>
              </a:ext>
            </a:extLst>
          </a:blip>
          <a:stretch>
            <a:fillRect/>
          </a:stretch>
        </p:blipFill>
        <p:spPr>
          <a:xfrm>
            <a:off x="5321804" y="4119507"/>
            <a:ext cx="1199822" cy="783077"/>
          </a:xfrm>
          <a:prstGeom prst="rect">
            <a:avLst/>
          </a:prstGeom>
        </p:spPr>
      </p:pic>
      <p:sp>
        <p:nvSpPr>
          <p:cNvPr id="747" name="Rectangle 746"/>
          <p:cNvSpPr/>
          <p:nvPr/>
        </p:nvSpPr>
        <p:spPr>
          <a:xfrm>
            <a:off x="5327617" y="4240753"/>
            <a:ext cx="1173798" cy="523220"/>
          </a:xfrm>
          <a:prstGeom prst="rect">
            <a:avLst/>
          </a:prstGeom>
        </p:spPr>
        <p:txBody>
          <a:bodyPr wrap="square" numCol="1">
            <a:spAutoFit/>
          </a:bodyPr>
          <a:lstStyle/>
          <a:p>
            <a:pPr algn="ctr"/>
            <a:r>
              <a:rPr lang="en-US" sz="1400" b="1" dirty="0" smtClean="0">
                <a:latin typeface="+mj-lt"/>
              </a:rPr>
              <a:t>time-course B</a:t>
            </a:r>
          </a:p>
        </p:txBody>
      </p:sp>
      <p:pic>
        <p:nvPicPr>
          <p:cNvPr id="750" name="Picture 749"/>
          <p:cNvPicPr>
            <a:picLocks noChangeAspect="1"/>
          </p:cNvPicPr>
          <p:nvPr/>
        </p:nvPicPr>
        <p:blipFill>
          <a:blip r:embed="rId5">
            <a:duotone>
              <a:prstClr val="black"/>
              <a:schemeClr val="accent4">
                <a:tint val="45000"/>
                <a:satMod val="400000"/>
              </a:schemeClr>
            </a:duotone>
            <a:extLst>
              <a:ext uri="{BEBA8EAE-BF5A-486C-A8C5-ECC9F3942E4B}">
                <a14:imgProps xmlns:a14="http://schemas.microsoft.com/office/drawing/2010/main">
                  <a14:imgLayer r:embed="rId6">
                    <a14:imgEffect>
                      <a14:artisticChalkSketch/>
                    </a14:imgEffect>
                    <a14:imgEffect>
                      <a14:sharpenSoften amount="25000"/>
                    </a14:imgEffect>
                    <a14:imgEffect>
                      <a14:brightnessContrast contrast="20000"/>
                    </a14:imgEffect>
                  </a14:imgLayer>
                </a14:imgProps>
              </a:ext>
            </a:extLst>
          </a:blip>
          <a:stretch>
            <a:fillRect/>
          </a:stretch>
        </p:blipFill>
        <p:spPr>
          <a:xfrm>
            <a:off x="5098893" y="5943824"/>
            <a:ext cx="1199822" cy="783077"/>
          </a:xfrm>
          <a:prstGeom prst="rect">
            <a:avLst/>
          </a:prstGeom>
        </p:spPr>
      </p:pic>
      <p:sp>
        <p:nvSpPr>
          <p:cNvPr id="751" name="Rectangle 750"/>
          <p:cNvSpPr/>
          <p:nvPr/>
        </p:nvSpPr>
        <p:spPr>
          <a:xfrm>
            <a:off x="5104706" y="6020680"/>
            <a:ext cx="1173798" cy="523220"/>
          </a:xfrm>
          <a:prstGeom prst="rect">
            <a:avLst/>
          </a:prstGeom>
        </p:spPr>
        <p:txBody>
          <a:bodyPr wrap="square" numCol="1">
            <a:spAutoFit/>
          </a:bodyPr>
          <a:lstStyle/>
          <a:p>
            <a:pPr algn="ctr"/>
            <a:r>
              <a:rPr lang="en-US" sz="1400" b="1" dirty="0" smtClean="0">
                <a:latin typeface="+mj-lt"/>
              </a:rPr>
              <a:t>technical controls</a:t>
            </a:r>
          </a:p>
        </p:txBody>
      </p:sp>
      <p:sp>
        <p:nvSpPr>
          <p:cNvPr id="753" name="Rectangle 752"/>
          <p:cNvSpPr/>
          <p:nvPr/>
        </p:nvSpPr>
        <p:spPr>
          <a:xfrm>
            <a:off x="1928642" y="2753624"/>
            <a:ext cx="1024401" cy="738664"/>
          </a:xfrm>
          <a:prstGeom prst="rect">
            <a:avLst/>
          </a:prstGeom>
        </p:spPr>
        <p:txBody>
          <a:bodyPr wrap="square" numCol="1">
            <a:spAutoFit/>
          </a:bodyPr>
          <a:lstStyle/>
          <a:p>
            <a:pPr algn="ctr"/>
            <a:r>
              <a:rPr lang="en-US" sz="1400" b="1" dirty="0" smtClean="0">
                <a:latin typeface="+mj-lt"/>
              </a:rPr>
              <a:t>67x</a:t>
            </a:r>
          </a:p>
          <a:p>
            <a:pPr algn="ctr"/>
            <a:r>
              <a:rPr lang="en-US" sz="1400" b="1" dirty="0" smtClean="0">
                <a:latin typeface="+mj-lt"/>
              </a:rPr>
              <a:t>for each cell line</a:t>
            </a:r>
          </a:p>
        </p:txBody>
      </p:sp>
      <p:pic>
        <p:nvPicPr>
          <p:cNvPr id="765" name="Picture 764"/>
          <p:cNvPicPr>
            <a:picLocks noChangeAspect="1"/>
          </p:cNvPicPr>
          <p:nvPr/>
        </p:nvPicPr>
        <p:blipFill>
          <a:blip r:embed="rId7"/>
          <a:stretch>
            <a:fillRect/>
          </a:stretch>
        </p:blipFill>
        <p:spPr>
          <a:xfrm>
            <a:off x="3642619" y="5963916"/>
            <a:ext cx="1593754" cy="562502"/>
          </a:xfrm>
          <a:prstGeom prst="rect">
            <a:avLst/>
          </a:prstGeom>
        </p:spPr>
      </p:pic>
      <p:sp>
        <p:nvSpPr>
          <p:cNvPr id="767" name="Rectangle 766"/>
          <p:cNvSpPr/>
          <p:nvPr/>
        </p:nvSpPr>
        <p:spPr>
          <a:xfrm>
            <a:off x="5358629" y="2367071"/>
            <a:ext cx="1173798" cy="261610"/>
          </a:xfrm>
          <a:prstGeom prst="rect">
            <a:avLst/>
          </a:prstGeom>
        </p:spPr>
        <p:txBody>
          <a:bodyPr wrap="square" numCol="1">
            <a:spAutoFit/>
          </a:bodyPr>
          <a:lstStyle/>
          <a:p>
            <a:pPr algn="ctr"/>
            <a:r>
              <a:rPr lang="en-US" sz="1100" b="1" dirty="0" smtClean="0">
                <a:latin typeface="+mj-lt"/>
              </a:rPr>
              <a:t>29 samples</a:t>
            </a:r>
          </a:p>
        </p:txBody>
      </p:sp>
      <p:sp>
        <p:nvSpPr>
          <p:cNvPr id="768" name="Rectangle 767"/>
          <p:cNvSpPr/>
          <p:nvPr/>
        </p:nvSpPr>
        <p:spPr>
          <a:xfrm>
            <a:off x="5378415" y="4854254"/>
            <a:ext cx="1173798" cy="261610"/>
          </a:xfrm>
          <a:prstGeom prst="rect">
            <a:avLst/>
          </a:prstGeom>
        </p:spPr>
        <p:txBody>
          <a:bodyPr wrap="square" numCol="1">
            <a:spAutoFit/>
          </a:bodyPr>
          <a:lstStyle/>
          <a:p>
            <a:pPr algn="ctr"/>
            <a:r>
              <a:rPr lang="en-US" sz="1100" b="1" dirty="0" smtClean="0">
                <a:latin typeface="+mj-lt"/>
              </a:rPr>
              <a:t>29 samples</a:t>
            </a:r>
          </a:p>
        </p:txBody>
      </p:sp>
      <p:sp>
        <p:nvSpPr>
          <p:cNvPr id="769" name="Rectangle 768"/>
          <p:cNvSpPr/>
          <p:nvPr/>
        </p:nvSpPr>
        <p:spPr>
          <a:xfrm>
            <a:off x="5234412" y="6620756"/>
            <a:ext cx="1173798" cy="261610"/>
          </a:xfrm>
          <a:prstGeom prst="rect">
            <a:avLst/>
          </a:prstGeom>
        </p:spPr>
        <p:txBody>
          <a:bodyPr wrap="square" numCol="1">
            <a:spAutoFit/>
          </a:bodyPr>
          <a:lstStyle/>
          <a:p>
            <a:pPr algn="ctr"/>
            <a:r>
              <a:rPr lang="en-US" sz="1100" b="1" dirty="0" smtClean="0">
                <a:latin typeface="+mj-lt"/>
              </a:rPr>
              <a:t>5 samples</a:t>
            </a:r>
          </a:p>
        </p:txBody>
      </p:sp>
      <p:sp>
        <p:nvSpPr>
          <p:cNvPr id="770" name="Rectangle 769"/>
          <p:cNvSpPr/>
          <p:nvPr/>
        </p:nvSpPr>
        <p:spPr>
          <a:xfrm>
            <a:off x="4421978" y="1621998"/>
            <a:ext cx="1237151" cy="261610"/>
          </a:xfrm>
          <a:prstGeom prst="rect">
            <a:avLst/>
          </a:prstGeom>
        </p:spPr>
        <p:txBody>
          <a:bodyPr wrap="square" numCol="1">
            <a:spAutoFit/>
          </a:bodyPr>
          <a:lstStyle/>
          <a:p>
            <a:pPr algn="ctr"/>
            <a:r>
              <a:rPr lang="en-US" sz="1100" b="1" dirty="0" smtClean="0">
                <a:latin typeface="+mj-lt"/>
              </a:rPr>
              <a:t>collection</a:t>
            </a:r>
          </a:p>
        </p:txBody>
      </p:sp>
      <p:pic>
        <p:nvPicPr>
          <p:cNvPr id="771" name="Picture 53"/>
          <p:cNvPicPr>
            <a:picLocks noChangeAspect="1" noChangeArrowheads="1"/>
          </p:cNvPicPr>
          <p:nvPr/>
        </p:nvPicPr>
        <p:blipFill>
          <a:blip r:embed="rId8">
            <a:grayscl/>
            <a:extLst>
              <a:ext uri="{28A0092B-C50C-407E-A947-70E740481C1C}">
                <a14:useLocalDpi xmlns:a14="http://schemas.microsoft.com/office/drawing/2010/main"/>
              </a:ext>
            </a:extLst>
          </a:blip>
          <a:srcRect/>
          <a:stretch>
            <a:fillRect/>
          </a:stretch>
        </p:blipFill>
        <p:spPr bwMode="auto">
          <a:xfrm rot="11115003">
            <a:off x="4873345" y="1849420"/>
            <a:ext cx="334254" cy="2220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72" name="Rectangle 771"/>
          <p:cNvSpPr/>
          <p:nvPr/>
        </p:nvSpPr>
        <p:spPr>
          <a:xfrm>
            <a:off x="4397734" y="4089800"/>
            <a:ext cx="1237151" cy="261610"/>
          </a:xfrm>
          <a:prstGeom prst="rect">
            <a:avLst/>
          </a:prstGeom>
        </p:spPr>
        <p:txBody>
          <a:bodyPr wrap="square" numCol="1">
            <a:spAutoFit/>
          </a:bodyPr>
          <a:lstStyle/>
          <a:p>
            <a:pPr algn="ctr"/>
            <a:r>
              <a:rPr lang="en-US" sz="1100" b="1" dirty="0" smtClean="0">
                <a:latin typeface="+mj-lt"/>
              </a:rPr>
              <a:t>collection</a:t>
            </a:r>
          </a:p>
        </p:txBody>
      </p:sp>
      <p:pic>
        <p:nvPicPr>
          <p:cNvPr id="773" name="Picture 53"/>
          <p:cNvPicPr>
            <a:picLocks noChangeAspect="1" noChangeArrowheads="1"/>
          </p:cNvPicPr>
          <p:nvPr/>
        </p:nvPicPr>
        <p:blipFill>
          <a:blip r:embed="rId8">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rot="11115003">
            <a:off x="4849101" y="4317222"/>
            <a:ext cx="334254" cy="2220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74" name="Picture 53"/>
          <p:cNvPicPr>
            <a:picLocks noChangeAspect="1" noChangeArrowheads="1"/>
          </p:cNvPicPr>
          <p:nvPr/>
        </p:nvPicPr>
        <p:blipFill>
          <a:blip r:embed="rId8">
            <a:extLst>
              <a:ext uri="{28A0092B-C50C-407E-A947-70E740481C1C}">
                <a14:useLocalDpi xmlns:a14="http://schemas.microsoft.com/office/drawing/2010/main"/>
              </a:ext>
            </a:extLst>
          </a:blip>
          <a:srcRect/>
          <a:stretch>
            <a:fillRect/>
          </a:stretch>
        </p:blipFill>
        <p:spPr bwMode="auto">
          <a:xfrm rot="11115003">
            <a:off x="6919965" y="3703230"/>
            <a:ext cx="334254" cy="2220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75" name="Rectangle 774"/>
          <p:cNvSpPr/>
          <p:nvPr/>
        </p:nvSpPr>
        <p:spPr>
          <a:xfrm>
            <a:off x="6483728" y="3117142"/>
            <a:ext cx="1237151" cy="600164"/>
          </a:xfrm>
          <a:prstGeom prst="rect">
            <a:avLst/>
          </a:prstGeom>
        </p:spPr>
        <p:txBody>
          <a:bodyPr wrap="square" numCol="1">
            <a:spAutoFit/>
          </a:bodyPr>
          <a:lstStyle/>
          <a:p>
            <a:pPr algn="ctr"/>
            <a:r>
              <a:rPr lang="en-US" sz="1100" b="1" dirty="0" smtClean="0">
                <a:latin typeface="+mj-lt"/>
              </a:rPr>
              <a:t>barcoding and </a:t>
            </a:r>
            <a:r>
              <a:rPr lang="en-US" sz="1100" b="1" dirty="0" err="1" smtClean="0">
                <a:latin typeface="+mj-lt"/>
              </a:rPr>
              <a:t>cyTOF</a:t>
            </a:r>
            <a:r>
              <a:rPr lang="en-US" sz="1100" b="1" dirty="0" smtClean="0">
                <a:latin typeface="+mj-lt"/>
              </a:rPr>
              <a:t> measurement</a:t>
            </a:r>
          </a:p>
        </p:txBody>
      </p:sp>
      <p:pic>
        <p:nvPicPr>
          <p:cNvPr id="25602" name="Picture 2" descr="Image result for cytof"/>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503625" y="3328642"/>
            <a:ext cx="933405" cy="1074938"/>
          </a:xfrm>
          <a:prstGeom prst="rect">
            <a:avLst/>
          </a:prstGeom>
          <a:noFill/>
          <a:extLst>
            <a:ext uri="{909E8E84-426E-40DD-AFC4-6F175D3DCCD1}">
              <a14:hiddenFill xmlns:a14="http://schemas.microsoft.com/office/drawing/2010/main">
                <a:solidFill>
                  <a:srgbClr val="FFFFFF"/>
                </a:solidFill>
              </a14:hiddenFill>
            </a:ext>
          </a:extLst>
        </p:spPr>
      </p:pic>
      <p:pic>
        <p:nvPicPr>
          <p:cNvPr id="777" name="Picture 53"/>
          <p:cNvPicPr>
            <a:picLocks noChangeAspect="1" noChangeArrowheads="1"/>
          </p:cNvPicPr>
          <p:nvPr/>
        </p:nvPicPr>
        <p:blipFill>
          <a:blip r:embed="rId8">
            <a:extLst>
              <a:ext uri="{28A0092B-C50C-407E-A947-70E740481C1C}">
                <a14:useLocalDpi xmlns:a14="http://schemas.microsoft.com/office/drawing/2010/main"/>
              </a:ext>
            </a:extLst>
          </a:blip>
          <a:srcRect/>
          <a:stretch>
            <a:fillRect/>
          </a:stretch>
        </p:blipFill>
        <p:spPr bwMode="auto">
          <a:xfrm rot="11115003">
            <a:off x="8741803" y="3726853"/>
            <a:ext cx="334254" cy="2220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79" name="Rectangle 778"/>
          <p:cNvSpPr/>
          <p:nvPr/>
        </p:nvSpPr>
        <p:spPr>
          <a:xfrm>
            <a:off x="7156964" y="4375011"/>
            <a:ext cx="1672960" cy="430887"/>
          </a:xfrm>
          <a:prstGeom prst="rect">
            <a:avLst/>
          </a:prstGeom>
        </p:spPr>
        <p:txBody>
          <a:bodyPr wrap="square" numCol="1">
            <a:spAutoFit/>
          </a:bodyPr>
          <a:lstStyle/>
          <a:p>
            <a:pPr algn="ctr"/>
            <a:r>
              <a:rPr lang="en-US" sz="1100" b="1" dirty="0" smtClean="0">
                <a:latin typeface="+mj-lt"/>
              </a:rPr>
              <a:t>63 samples/cell line</a:t>
            </a:r>
          </a:p>
          <a:p>
            <a:pPr algn="ctr"/>
            <a:r>
              <a:rPr lang="en-US" sz="1100" b="1" dirty="0" smtClean="0">
                <a:latin typeface="+mj-lt"/>
              </a:rPr>
              <a:t>total of 4221 samples</a:t>
            </a:r>
          </a:p>
        </p:txBody>
      </p:sp>
      <p:sp>
        <p:nvSpPr>
          <p:cNvPr id="25600" name="Left Brace 25599"/>
          <p:cNvSpPr/>
          <p:nvPr/>
        </p:nvSpPr>
        <p:spPr>
          <a:xfrm>
            <a:off x="2851220" y="753706"/>
            <a:ext cx="225581" cy="4874600"/>
          </a:xfrm>
          <a:prstGeom prst="leftBrace">
            <a:avLst/>
          </a:prstGeom>
          <a:ln w="28575">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81" name="Left Brace 780"/>
          <p:cNvSpPr/>
          <p:nvPr/>
        </p:nvSpPr>
        <p:spPr>
          <a:xfrm rot="10800000">
            <a:off x="4513100" y="753706"/>
            <a:ext cx="225581" cy="2350774"/>
          </a:xfrm>
          <a:prstGeom prst="leftBrace">
            <a:avLst/>
          </a:prstGeom>
          <a:ln w="28575">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82" name="Left Brace 781"/>
          <p:cNvSpPr/>
          <p:nvPr/>
        </p:nvSpPr>
        <p:spPr>
          <a:xfrm rot="10800000">
            <a:off x="4529073" y="3238198"/>
            <a:ext cx="225581" cy="2350774"/>
          </a:xfrm>
          <a:prstGeom prst="leftBrace">
            <a:avLst/>
          </a:prstGeom>
          <a:ln w="28575">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83" name="Left Brace 782"/>
          <p:cNvSpPr/>
          <p:nvPr/>
        </p:nvSpPr>
        <p:spPr>
          <a:xfrm rot="10800000">
            <a:off x="6503116" y="758830"/>
            <a:ext cx="225581" cy="6044587"/>
          </a:xfrm>
          <a:prstGeom prst="leftBrace">
            <a:avLst/>
          </a:prstGeom>
          <a:ln w="28575">
            <a:solidFill>
              <a:schemeClr val="bg2">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nvGrpSpPr>
          <p:cNvPr id="25601" name="Group 25600"/>
          <p:cNvGrpSpPr/>
          <p:nvPr/>
        </p:nvGrpSpPr>
        <p:grpSpPr>
          <a:xfrm>
            <a:off x="9291189" y="2753624"/>
            <a:ext cx="1547837" cy="1269820"/>
            <a:chOff x="3951319" y="803608"/>
            <a:chExt cx="7379441" cy="6053972"/>
          </a:xfrm>
        </p:grpSpPr>
        <p:pic>
          <p:nvPicPr>
            <p:cNvPr id="788" name="Picture 2"/>
            <p:cNvPicPr>
              <a:picLocks noChangeAspect="1" noChangeArrowheads="1"/>
            </p:cNvPicPr>
            <p:nvPr/>
          </p:nvPicPr>
          <p:blipFill>
            <a:blip r:embed="rId10">
              <a:extLst>
                <a:ext uri="{28A0092B-C50C-407E-A947-70E740481C1C}">
                  <a14:useLocalDpi xmlns:a14="http://schemas.microsoft.com/office/drawing/2010/main"/>
                </a:ext>
              </a:extLst>
            </a:blip>
            <a:srcRect/>
            <a:stretch>
              <a:fillRect/>
            </a:stretch>
          </p:blipFill>
          <p:spPr bwMode="auto">
            <a:xfrm>
              <a:off x="3951319" y="803608"/>
              <a:ext cx="7379441" cy="60539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89" name="Picture 788"/>
            <p:cNvPicPr>
              <a:picLocks noChangeAspect="1"/>
            </p:cNvPicPr>
            <p:nvPr/>
          </p:nvPicPr>
          <p:blipFill>
            <a:blip r:embed="rId11"/>
            <a:stretch>
              <a:fillRect/>
            </a:stretch>
          </p:blipFill>
          <p:spPr>
            <a:xfrm>
              <a:off x="9375269" y="1191970"/>
              <a:ext cx="1739633" cy="1836279"/>
            </a:xfrm>
            <a:prstGeom prst="rect">
              <a:avLst/>
            </a:prstGeom>
          </p:spPr>
        </p:pic>
      </p:grpSp>
      <p:grpSp>
        <p:nvGrpSpPr>
          <p:cNvPr id="791" name="Group 790"/>
          <p:cNvGrpSpPr/>
          <p:nvPr/>
        </p:nvGrpSpPr>
        <p:grpSpPr>
          <a:xfrm>
            <a:off x="9494360" y="2978585"/>
            <a:ext cx="1547837" cy="1269820"/>
            <a:chOff x="3951319" y="803608"/>
            <a:chExt cx="7379441" cy="6053972"/>
          </a:xfrm>
        </p:grpSpPr>
        <p:pic>
          <p:nvPicPr>
            <p:cNvPr id="792" name="Picture 2"/>
            <p:cNvPicPr>
              <a:picLocks noChangeAspect="1" noChangeArrowheads="1"/>
            </p:cNvPicPr>
            <p:nvPr/>
          </p:nvPicPr>
          <p:blipFill>
            <a:blip r:embed="rId10">
              <a:extLst>
                <a:ext uri="{28A0092B-C50C-407E-A947-70E740481C1C}">
                  <a14:useLocalDpi xmlns:a14="http://schemas.microsoft.com/office/drawing/2010/main"/>
                </a:ext>
              </a:extLst>
            </a:blip>
            <a:srcRect/>
            <a:stretch>
              <a:fillRect/>
            </a:stretch>
          </p:blipFill>
          <p:spPr bwMode="auto">
            <a:xfrm>
              <a:off x="3951319" y="803608"/>
              <a:ext cx="7379441" cy="60539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93" name="Picture 792"/>
            <p:cNvPicPr>
              <a:picLocks noChangeAspect="1"/>
            </p:cNvPicPr>
            <p:nvPr/>
          </p:nvPicPr>
          <p:blipFill>
            <a:blip r:embed="rId11"/>
            <a:stretch>
              <a:fillRect/>
            </a:stretch>
          </p:blipFill>
          <p:spPr>
            <a:xfrm>
              <a:off x="9375269" y="1191970"/>
              <a:ext cx="1739633" cy="1836279"/>
            </a:xfrm>
            <a:prstGeom prst="rect">
              <a:avLst/>
            </a:prstGeom>
          </p:spPr>
        </p:pic>
      </p:grpSp>
      <p:grpSp>
        <p:nvGrpSpPr>
          <p:cNvPr id="794" name="Group 793"/>
          <p:cNvGrpSpPr/>
          <p:nvPr/>
        </p:nvGrpSpPr>
        <p:grpSpPr>
          <a:xfrm>
            <a:off x="9654943" y="3179876"/>
            <a:ext cx="1547837" cy="1269820"/>
            <a:chOff x="3951319" y="803608"/>
            <a:chExt cx="7379441" cy="6053972"/>
          </a:xfrm>
        </p:grpSpPr>
        <p:pic>
          <p:nvPicPr>
            <p:cNvPr id="795" name="Picture 2"/>
            <p:cNvPicPr>
              <a:picLocks noChangeAspect="1" noChangeArrowheads="1"/>
            </p:cNvPicPr>
            <p:nvPr/>
          </p:nvPicPr>
          <p:blipFill>
            <a:blip r:embed="rId10">
              <a:extLst>
                <a:ext uri="{28A0092B-C50C-407E-A947-70E740481C1C}">
                  <a14:useLocalDpi xmlns:a14="http://schemas.microsoft.com/office/drawing/2010/main"/>
                </a:ext>
              </a:extLst>
            </a:blip>
            <a:srcRect/>
            <a:stretch>
              <a:fillRect/>
            </a:stretch>
          </p:blipFill>
          <p:spPr bwMode="auto">
            <a:xfrm>
              <a:off x="3951319" y="803608"/>
              <a:ext cx="7379441" cy="60539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96" name="Picture 795"/>
            <p:cNvPicPr>
              <a:picLocks noChangeAspect="1"/>
            </p:cNvPicPr>
            <p:nvPr/>
          </p:nvPicPr>
          <p:blipFill>
            <a:blip r:embed="rId11"/>
            <a:stretch>
              <a:fillRect/>
            </a:stretch>
          </p:blipFill>
          <p:spPr>
            <a:xfrm>
              <a:off x="9375269" y="1191970"/>
              <a:ext cx="1739633" cy="1836279"/>
            </a:xfrm>
            <a:prstGeom prst="rect">
              <a:avLst/>
            </a:prstGeom>
          </p:spPr>
        </p:pic>
      </p:grpSp>
      <p:grpSp>
        <p:nvGrpSpPr>
          <p:cNvPr id="797" name="Group 796"/>
          <p:cNvGrpSpPr/>
          <p:nvPr/>
        </p:nvGrpSpPr>
        <p:grpSpPr>
          <a:xfrm>
            <a:off x="9835386" y="3368124"/>
            <a:ext cx="1547837" cy="1269820"/>
            <a:chOff x="3951319" y="803608"/>
            <a:chExt cx="7379441" cy="6053972"/>
          </a:xfrm>
        </p:grpSpPr>
        <p:pic>
          <p:nvPicPr>
            <p:cNvPr id="798" name="Picture 2"/>
            <p:cNvPicPr>
              <a:picLocks noChangeAspect="1" noChangeArrowheads="1"/>
            </p:cNvPicPr>
            <p:nvPr/>
          </p:nvPicPr>
          <p:blipFill>
            <a:blip r:embed="rId10">
              <a:extLst>
                <a:ext uri="{28A0092B-C50C-407E-A947-70E740481C1C}">
                  <a14:useLocalDpi xmlns:a14="http://schemas.microsoft.com/office/drawing/2010/main"/>
                </a:ext>
              </a:extLst>
            </a:blip>
            <a:srcRect/>
            <a:stretch>
              <a:fillRect/>
            </a:stretch>
          </p:blipFill>
          <p:spPr bwMode="auto">
            <a:xfrm>
              <a:off x="3951319" y="803608"/>
              <a:ext cx="7379441" cy="60539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99" name="Picture 798"/>
            <p:cNvPicPr>
              <a:picLocks noChangeAspect="1"/>
            </p:cNvPicPr>
            <p:nvPr/>
          </p:nvPicPr>
          <p:blipFill>
            <a:blip r:embed="rId11"/>
            <a:stretch>
              <a:fillRect/>
            </a:stretch>
          </p:blipFill>
          <p:spPr>
            <a:xfrm>
              <a:off x="9375269" y="1191970"/>
              <a:ext cx="1739633" cy="1836279"/>
            </a:xfrm>
            <a:prstGeom prst="rect">
              <a:avLst/>
            </a:prstGeom>
          </p:spPr>
        </p:pic>
      </p:grpSp>
      <p:sp>
        <p:nvSpPr>
          <p:cNvPr id="778" name="Rectangle 777"/>
          <p:cNvSpPr/>
          <p:nvPr/>
        </p:nvSpPr>
        <p:spPr>
          <a:xfrm>
            <a:off x="8326335" y="3485889"/>
            <a:ext cx="1237151" cy="261610"/>
          </a:xfrm>
          <a:prstGeom prst="rect">
            <a:avLst/>
          </a:prstGeom>
        </p:spPr>
        <p:txBody>
          <a:bodyPr wrap="square" numCol="1">
            <a:spAutoFit/>
          </a:bodyPr>
          <a:lstStyle/>
          <a:p>
            <a:pPr algn="ctr"/>
            <a:r>
              <a:rPr lang="en-US" sz="1100" b="1" dirty="0" smtClean="0">
                <a:latin typeface="+mj-lt"/>
              </a:rPr>
              <a:t>data analysis</a:t>
            </a:r>
          </a:p>
        </p:txBody>
      </p:sp>
      <p:sp>
        <p:nvSpPr>
          <p:cNvPr id="800" name="Rectangle 799"/>
          <p:cNvSpPr/>
          <p:nvPr/>
        </p:nvSpPr>
        <p:spPr>
          <a:xfrm>
            <a:off x="9105087" y="4687140"/>
            <a:ext cx="2518344" cy="600164"/>
          </a:xfrm>
          <a:prstGeom prst="rect">
            <a:avLst/>
          </a:prstGeom>
        </p:spPr>
        <p:txBody>
          <a:bodyPr wrap="square" numCol="1">
            <a:spAutoFit/>
          </a:bodyPr>
          <a:lstStyle/>
          <a:p>
            <a:pPr algn="ctr"/>
            <a:r>
              <a:rPr lang="en-US" sz="1100" b="1" dirty="0">
                <a:latin typeface="+mj-lt"/>
              </a:rPr>
              <a:t>40 markers at single cell resolution: 156’177 quantified </a:t>
            </a:r>
            <a:r>
              <a:rPr lang="en-US" sz="1100" b="1" dirty="0" smtClean="0">
                <a:latin typeface="+mj-lt"/>
              </a:rPr>
              <a:t>markers</a:t>
            </a:r>
          </a:p>
          <a:p>
            <a:pPr algn="ctr"/>
            <a:r>
              <a:rPr lang="en-US" sz="1100" b="1" dirty="0" smtClean="0">
                <a:latin typeface="+mj-lt"/>
              </a:rPr>
              <a:t>8 million single cells</a:t>
            </a:r>
            <a:endParaRPr lang="en-US" sz="1100" b="1" dirty="0">
              <a:latin typeface="+mj-lt"/>
            </a:endParaRPr>
          </a:p>
        </p:txBody>
      </p:sp>
    </p:spTree>
    <p:extLst>
      <p:ext uri="{BB962C8B-B14F-4D97-AF65-F5344CB8AC3E}">
        <p14:creationId xmlns:p14="http://schemas.microsoft.com/office/powerpoint/2010/main" val="1647966334"/>
      </p:ext>
    </p:extLst>
  </p:cSld>
  <p:clrMapOvr>
    <a:masterClrMapping/>
  </p:clrMapOvr>
  <mc:AlternateContent xmlns:mc="http://schemas.openxmlformats.org/markup-compatibility/2006" xmlns:p14="http://schemas.microsoft.com/office/powerpoint/2010/main">
    <mc:Choice Requires="p14">
      <p:transition p14:dur="0" advTm="9640"/>
    </mc:Choice>
    <mc:Fallback xmlns="">
      <p:transition advTm="9640"/>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ectangle 113"/>
          <p:cNvSpPr/>
          <p:nvPr/>
        </p:nvSpPr>
        <p:spPr>
          <a:xfrm>
            <a:off x="0" y="-1"/>
            <a:ext cx="12192000" cy="635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12" name="Rectangle 11"/>
          <p:cNvSpPr/>
          <p:nvPr/>
        </p:nvSpPr>
        <p:spPr>
          <a:xfrm flipV="1">
            <a:off x="0" y="634999"/>
            <a:ext cx="12192000" cy="8061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5400" y="20022"/>
            <a:ext cx="12192000" cy="584775"/>
          </a:xfrm>
          <a:prstGeom prst="rect">
            <a:avLst/>
          </a:prstGeom>
        </p:spPr>
        <p:txBody>
          <a:bodyPr wrap="square" anchor="ctr">
            <a:spAutoFit/>
          </a:bodyPr>
          <a:lstStyle/>
          <a:p>
            <a:pPr eaLnBrk="0" hangingPunct="0">
              <a:defRPr/>
            </a:pPr>
            <a:r>
              <a:rPr lang="en-US" sz="2400" b="1" dirty="0" smtClean="0">
                <a:solidFill>
                  <a:srgbClr val="00B0F0"/>
                </a:solidFill>
                <a:cs typeface="Calibri"/>
              </a:rPr>
              <a:t>DIA I </a:t>
            </a:r>
            <a:r>
              <a:rPr lang="en-US" sz="3200" dirty="0" smtClean="0">
                <a:solidFill>
                  <a:schemeClr val="bg1"/>
                </a:solidFill>
                <a:cs typeface="Calibri"/>
              </a:rPr>
              <a:t>expression of the proteins measured by </a:t>
            </a:r>
            <a:r>
              <a:rPr lang="en-US" sz="3200" dirty="0" err="1" smtClean="0">
                <a:solidFill>
                  <a:schemeClr val="bg1"/>
                </a:solidFill>
                <a:cs typeface="Calibri"/>
              </a:rPr>
              <a:t>cyTOF</a:t>
            </a:r>
            <a:r>
              <a:rPr lang="en-US" sz="3200" dirty="0" smtClean="0">
                <a:solidFill>
                  <a:schemeClr val="bg1"/>
                </a:solidFill>
                <a:cs typeface="Calibri"/>
              </a:rPr>
              <a:t>: low variance</a:t>
            </a:r>
            <a:endParaRPr lang="en-US" sz="4800" b="1" dirty="0" smtClean="0">
              <a:solidFill>
                <a:schemeClr val="bg1"/>
              </a:solidFill>
              <a:latin typeface="Calibri"/>
              <a:cs typeface="Calibri"/>
            </a:endParaRPr>
          </a:p>
        </p:txBody>
      </p:sp>
      <p:sp>
        <p:nvSpPr>
          <p:cNvPr id="7" name="TextBox 6"/>
          <p:cNvSpPr txBox="1"/>
          <p:nvPr/>
        </p:nvSpPr>
        <p:spPr>
          <a:xfrm>
            <a:off x="11901047" y="6554987"/>
            <a:ext cx="1196587" cy="276999"/>
          </a:xfrm>
          <a:prstGeom prst="rect">
            <a:avLst/>
          </a:prstGeom>
          <a:noFill/>
        </p:spPr>
        <p:txBody>
          <a:bodyPr wrap="square" rtlCol="0">
            <a:spAutoFit/>
          </a:bodyPr>
          <a:lstStyle/>
          <a:p>
            <a:fld id="{40048CD4-BD2D-45E1-B814-D5FF9B7841B6}" type="slidenum">
              <a:rPr lang="en-US" sz="1200" smtClean="0">
                <a:solidFill>
                  <a:schemeClr val="bg1">
                    <a:lumMod val="50000"/>
                  </a:schemeClr>
                </a:solidFill>
              </a:rPr>
              <a:t>20</a:t>
            </a:fld>
            <a:endParaRPr lang="en-US" sz="1200" dirty="0">
              <a:solidFill>
                <a:schemeClr val="bg1">
                  <a:lumMod val="50000"/>
                </a:schemeClr>
              </a:solidFill>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07095" y="715616"/>
            <a:ext cx="7688020" cy="6151458"/>
          </a:xfrm>
          <a:prstGeom prst="rect">
            <a:avLst/>
          </a:prstGeom>
        </p:spPr>
      </p:pic>
      <p:grpSp>
        <p:nvGrpSpPr>
          <p:cNvPr id="10" name="Group 9"/>
          <p:cNvGrpSpPr/>
          <p:nvPr/>
        </p:nvGrpSpPr>
        <p:grpSpPr>
          <a:xfrm>
            <a:off x="294767" y="2168394"/>
            <a:ext cx="11602466" cy="2531504"/>
            <a:chOff x="298581" y="2030296"/>
            <a:chExt cx="11602466" cy="2795152"/>
          </a:xfrm>
        </p:grpSpPr>
        <p:sp>
          <p:nvSpPr>
            <p:cNvPr id="11" name="Rectangle 10"/>
            <p:cNvSpPr/>
            <p:nvPr/>
          </p:nvSpPr>
          <p:spPr>
            <a:xfrm>
              <a:off x="298581" y="2030296"/>
              <a:ext cx="11602466" cy="2795152"/>
            </a:xfrm>
            <a:prstGeom prst="rect">
              <a:avLst/>
            </a:prstGeom>
            <a:solidFill>
              <a:schemeClr val="tx1">
                <a:lumMod val="95000"/>
                <a:lumOff val="5000"/>
                <a:alpha val="8705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F0"/>
                </a:solidFill>
              </a:endParaRPr>
            </a:p>
          </p:txBody>
        </p:sp>
        <p:sp>
          <p:nvSpPr>
            <p:cNvPr id="13" name="Rectangle 12"/>
            <p:cNvSpPr/>
            <p:nvPr/>
          </p:nvSpPr>
          <p:spPr>
            <a:xfrm>
              <a:off x="4780320" y="3387670"/>
              <a:ext cx="2998862" cy="276999"/>
            </a:xfrm>
            <a:prstGeom prst="rect">
              <a:avLst/>
            </a:prstGeom>
          </p:spPr>
          <p:txBody>
            <a:bodyPr wrap="square">
              <a:spAutoFit/>
            </a:bodyPr>
            <a:lstStyle/>
            <a:p>
              <a:pPr algn="ctr"/>
              <a:endParaRPr lang="en-US" sz="1200" dirty="0">
                <a:solidFill>
                  <a:schemeClr val="bg1"/>
                </a:solidFill>
                <a:latin typeface="Arial Black" panose="020B0A04020102020204" pitchFamily="34" charset="0"/>
                <a:cs typeface="Arial" panose="020B0604020202020204" pitchFamily="34" charset="0"/>
              </a:endParaRPr>
            </a:p>
          </p:txBody>
        </p:sp>
      </p:grpSp>
      <p:sp>
        <p:nvSpPr>
          <p:cNvPr id="14" name="Content Placeholder 2"/>
          <p:cNvSpPr txBox="1">
            <a:spLocks/>
          </p:cNvSpPr>
          <p:nvPr/>
        </p:nvSpPr>
        <p:spPr>
          <a:xfrm>
            <a:off x="410268" y="2594616"/>
            <a:ext cx="11422263" cy="1857112"/>
          </a:xfrm>
          <a:prstGeom prst="rect">
            <a:avLst/>
          </a:prstGeom>
        </p:spPr>
        <p:txBody>
          <a:bodyPr vert="horz" lIns="91440" tIns="45720" rIns="91440" bIns="45720" rtlCol="0">
            <a:normAutofit fontScale="92500" lnSpcReduction="20000"/>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914400" lvl="1" indent="-457200" algn="l">
              <a:buFont typeface="Arial" panose="020B0604020202020204" pitchFamily="34" charset="0"/>
              <a:buChar char="•"/>
            </a:pPr>
            <a:r>
              <a:rPr lang="en-US" sz="3200" dirty="0">
                <a:solidFill>
                  <a:schemeClr val="bg1"/>
                </a:solidFill>
              </a:rPr>
              <a:t>not all </a:t>
            </a:r>
            <a:r>
              <a:rPr lang="en-US" sz="3200" dirty="0" err="1">
                <a:solidFill>
                  <a:schemeClr val="bg1"/>
                </a:solidFill>
              </a:rPr>
              <a:t>cyTOF</a:t>
            </a:r>
            <a:r>
              <a:rPr lang="en-US" sz="3200" dirty="0">
                <a:solidFill>
                  <a:schemeClr val="bg1"/>
                </a:solidFill>
              </a:rPr>
              <a:t> measured proteins were detected by </a:t>
            </a:r>
            <a:r>
              <a:rPr lang="en-US" sz="3200" dirty="0" smtClean="0">
                <a:solidFill>
                  <a:schemeClr val="bg1"/>
                </a:solidFill>
              </a:rPr>
              <a:t>proteomics</a:t>
            </a:r>
          </a:p>
          <a:p>
            <a:pPr marL="914400" lvl="1" indent="-457200" algn="l">
              <a:buFont typeface="Arial" panose="020B0604020202020204" pitchFamily="34" charset="0"/>
              <a:buChar char="•"/>
            </a:pPr>
            <a:r>
              <a:rPr lang="en-US" sz="3200" dirty="0" smtClean="0">
                <a:solidFill>
                  <a:schemeClr val="bg1"/>
                </a:solidFill>
              </a:rPr>
              <a:t>often multiple genes for one measured phosphor site (</a:t>
            </a:r>
            <a:r>
              <a:rPr lang="en-US" sz="3200" dirty="0" err="1" smtClean="0">
                <a:solidFill>
                  <a:schemeClr val="bg1"/>
                </a:solidFill>
              </a:rPr>
              <a:t>eg</a:t>
            </a:r>
            <a:r>
              <a:rPr lang="en-US" sz="3200" dirty="0" smtClean="0">
                <a:solidFill>
                  <a:schemeClr val="bg1"/>
                </a:solidFill>
              </a:rPr>
              <a:t> ERK1 and ERK2</a:t>
            </a:r>
            <a:r>
              <a:rPr lang="en-US" sz="3200" dirty="0" smtClean="0">
                <a:solidFill>
                  <a:schemeClr val="bg1"/>
                </a:solidFill>
              </a:rPr>
              <a:t>)</a:t>
            </a:r>
          </a:p>
          <a:p>
            <a:pPr marL="914400" lvl="1" indent="-457200" algn="l">
              <a:buFont typeface="Arial" panose="020B0604020202020204" pitchFamily="34" charset="0"/>
              <a:buChar char="•"/>
            </a:pPr>
            <a:r>
              <a:rPr lang="en-US" sz="3200" dirty="0" smtClean="0">
                <a:solidFill>
                  <a:srgbClr val="FF0000"/>
                </a:solidFill>
              </a:rPr>
              <a:t>do we need a quantitative measure?</a:t>
            </a:r>
            <a:endParaRPr lang="en-US" sz="3200" dirty="0" smtClean="0">
              <a:solidFill>
                <a:srgbClr val="FF0000"/>
              </a:solidFill>
            </a:endParaRPr>
          </a:p>
        </p:txBody>
      </p:sp>
      <p:sp>
        <p:nvSpPr>
          <p:cNvPr id="15" name="Content Placeholder 2"/>
          <p:cNvSpPr txBox="1">
            <a:spLocks/>
          </p:cNvSpPr>
          <p:nvPr/>
        </p:nvSpPr>
        <p:spPr>
          <a:xfrm>
            <a:off x="10528107" y="6468983"/>
            <a:ext cx="5796277" cy="6031263"/>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sz="1600" dirty="0" smtClean="0">
                <a:solidFill>
                  <a:schemeClr val="tx1"/>
                </a:solidFill>
              </a:rPr>
              <a:t>expression.zip</a:t>
            </a:r>
          </a:p>
        </p:txBody>
      </p:sp>
    </p:spTree>
    <p:custDataLst>
      <p:tags r:id="rId1"/>
    </p:custDataLst>
    <p:extLst>
      <p:ext uri="{BB962C8B-B14F-4D97-AF65-F5344CB8AC3E}">
        <p14:creationId xmlns:p14="http://schemas.microsoft.com/office/powerpoint/2010/main" val="984959814"/>
      </p:ext>
    </p:extLst>
  </p:cSld>
  <p:clrMapOvr>
    <a:masterClrMapping/>
  </p:clrMapOvr>
  <mc:AlternateContent xmlns:mc="http://schemas.openxmlformats.org/markup-compatibility/2006" xmlns:p14="http://schemas.microsoft.com/office/powerpoint/2010/main">
    <mc:Choice Requires="p14">
      <p:transition p14:dur="0" advTm="32954"/>
    </mc:Choice>
    <mc:Fallback xmlns="">
      <p:transition advTm="3295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4" name="Rectangle 113"/>
          <p:cNvSpPr/>
          <p:nvPr/>
        </p:nvSpPr>
        <p:spPr>
          <a:xfrm>
            <a:off x="0" y="-1"/>
            <a:ext cx="12192000" cy="635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12" name="Rectangle 11"/>
          <p:cNvSpPr/>
          <p:nvPr/>
        </p:nvSpPr>
        <p:spPr>
          <a:xfrm flipV="1">
            <a:off x="0" y="634999"/>
            <a:ext cx="12192000" cy="8061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5400" y="20022"/>
            <a:ext cx="12192000" cy="584775"/>
          </a:xfrm>
          <a:prstGeom prst="rect">
            <a:avLst/>
          </a:prstGeom>
        </p:spPr>
        <p:txBody>
          <a:bodyPr wrap="square" anchor="ctr">
            <a:spAutoFit/>
          </a:bodyPr>
          <a:lstStyle/>
          <a:p>
            <a:pPr eaLnBrk="0" hangingPunct="0">
              <a:defRPr/>
            </a:pPr>
            <a:r>
              <a:rPr lang="en-US" sz="2400" b="1" dirty="0" smtClean="0">
                <a:solidFill>
                  <a:srgbClr val="00B0F0"/>
                </a:solidFill>
                <a:cs typeface="Calibri"/>
              </a:rPr>
              <a:t>DIA I </a:t>
            </a:r>
            <a:r>
              <a:rPr lang="en-US" sz="3200" dirty="0" smtClean="0">
                <a:solidFill>
                  <a:schemeClr val="bg1"/>
                </a:solidFill>
                <a:cs typeface="Calibri"/>
              </a:rPr>
              <a:t>summary and </a:t>
            </a:r>
            <a:r>
              <a:rPr lang="en-US" sz="3200" dirty="0" smtClean="0">
                <a:solidFill>
                  <a:srgbClr val="FF0000"/>
                </a:solidFill>
                <a:cs typeface="Calibri"/>
              </a:rPr>
              <a:t>open questions</a:t>
            </a:r>
            <a:endParaRPr lang="en-US" sz="4800" dirty="0" smtClean="0">
              <a:solidFill>
                <a:srgbClr val="FF0000"/>
              </a:solidFill>
              <a:latin typeface="Calibri"/>
              <a:cs typeface="Calibri"/>
            </a:endParaRPr>
          </a:p>
        </p:txBody>
      </p:sp>
      <p:sp>
        <p:nvSpPr>
          <p:cNvPr id="7" name="TextBox 6"/>
          <p:cNvSpPr txBox="1"/>
          <p:nvPr/>
        </p:nvSpPr>
        <p:spPr>
          <a:xfrm>
            <a:off x="11901047" y="6554987"/>
            <a:ext cx="1196587" cy="276999"/>
          </a:xfrm>
          <a:prstGeom prst="rect">
            <a:avLst/>
          </a:prstGeom>
          <a:noFill/>
        </p:spPr>
        <p:txBody>
          <a:bodyPr wrap="square" rtlCol="0">
            <a:spAutoFit/>
          </a:bodyPr>
          <a:lstStyle/>
          <a:p>
            <a:fld id="{40048CD4-BD2D-45E1-B814-D5FF9B7841B6}" type="slidenum">
              <a:rPr lang="en-US" sz="1200" smtClean="0">
                <a:solidFill>
                  <a:schemeClr val="bg1">
                    <a:lumMod val="50000"/>
                  </a:schemeClr>
                </a:solidFill>
              </a:rPr>
              <a:t>21</a:t>
            </a:fld>
            <a:endParaRPr lang="en-US" sz="1200" dirty="0">
              <a:solidFill>
                <a:schemeClr val="bg1">
                  <a:lumMod val="50000"/>
                </a:schemeClr>
              </a:solidFill>
            </a:endParaRPr>
          </a:p>
        </p:txBody>
      </p:sp>
      <p:sp>
        <p:nvSpPr>
          <p:cNvPr id="23" name="Content Placeholder 2"/>
          <p:cNvSpPr txBox="1">
            <a:spLocks/>
          </p:cNvSpPr>
          <p:nvPr/>
        </p:nvSpPr>
        <p:spPr>
          <a:xfrm>
            <a:off x="489366" y="1314403"/>
            <a:ext cx="11086525" cy="4959649"/>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914400" lvl="1" indent="-457200" algn="l">
              <a:lnSpc>
                <a:spcPct val="150000"/>
              </a:lnSpc>
              <a:buFont typeface="Arial" panose="020B0604020202020204" pitchFamily="34" charset="0"/>
              <a:buChar char="•"/>
            </a:pPr>
            <a:r>
              <a:rPr lang="en-US" sz="3200" dirty="0">
                <a:solidFill>
                  <a:schemeClr val="bg1"/>
                </a:solidFill>
              </a:rPr>
              <a:t>overall quite conserved across cell lines</a:t>
            </a:r>
          </a:p>
          <a:p>
            <a:pPr marL="914400" lvl="1" indent="-457200" algn="l">
              <a:lnSpc>
                <a:spcPct val="150000"/>
              </a:lnSpc>
              <a:buFont typeface="Arial" panose="020B0604020202020204" pitchFamily="34" charset="0"/>
              <a:buChar char="•"/>
            </a:pPr>
            <a:r>
              <a:rPr lang="en-US" sz="3200" dirty="0" smtClean="0">
                <a:solidFill>
                  <a:schemeClr val="bg1"/>
                </a:solidFill>
              </a:rPr>
              <a:t>but can be quite different for some cell lines</a:t>
            </a:r>
          </a:p>
          <a:p>
            <a:pPr marL="914400" lvl="1" indent="-457200" algn="l">
              <a:lnSpc>
                <a:spcPct val="150000"/>
              </a:lnSpc>
              <a:buFont typeface="Arial" panose="020B0604020202020204" pitchFamily="34" charset="0"/>
              <a:buChar char="•"/>
            </a:pPr>
            <a:r>
              <a:rPr lang="en-US" sz="3200" dirty="0" smtClean="0">
                <a:solidFill>
                  <a:srgbClr val="FF0000"/>
                </a:solidFill>
              </a:rPr>
              <a:t>should we measure their expression by </a:t>
            </a:r>
            <a:r>
              <a:rPr lang="en-US" sz="3200" dirty="0" err="1" smtClean="0">
                <a:solidFill>
                  <a:srgbClr val="FF0000"/>
                </a:solidFill>
              </a:rPr>
              <a:t>cyTOF</a:t>
            </a:r>
            <a:r>
              <a:rPr lang="en-US" sz="3200" dirty="0" smtClean="0">
                <a:solidFill>
                  <a:srgbClr val="FF0000"/>
                </a:solidFill>
              </a:rPr>
              <a:t>?</a:t>
            </a:r>
          </a:p>
          <a:p>
            <a:pPr marL="914400" lvl="1" indent="-457200" algn="l">
              <a:buFont typeface="Arial" panose="020B0604020202020204" pitchFamily="34" charset="0"/>
              <a:buChar char="•"/>
            </a:pPr>
            <a:r>
              <a:rPr lang="en-US" sz="3200" dirty="0" smtClean="0">
                <a:solidFill>
                  <a:srgbClr val="FF0000"/>
                </a:solidFill>
              </a:rPr>
              <a:t>should we try to normalize the </a:t>
            </a:r>
            <a:r>
              <a:rPr lang="en-US" sz="3200" dirty="0" err="1" smtClean="0">
                <a:solidFill>
                  <a:srgbClr val="FF0000"/>
                </a:solidFill>
              </a:rPr>
              <a:t>cyTOF</a:t>
            </a:r>
            <a:r>
              <a:rPr lang="en-US" sz="3200" dirty="0" smtClean="0">
                <a:solidFill>
                  <a:srgbClr val="FF0000"/>
                </a:solidFill>
              </a:rPr>
              <a:t> measurements with the proteomic measurements? protein levels strongly affect  </a:t>
            </a:r>
            <a:r>
              <a:rPr lang="en-US" sz="3200" dirty="0" err="1" smtClean="0">
                <a:solidFill>
                  <a:srgbClr val="FF0000"/>
                </a:solidFill>
              </a:rPr>
              <a:t>phospho</a:t>
            </a:r>
            <a:r>
              <a:rPr lang="en-US" sz="3200" dirty="0" smtClean="0">
                <a:solidFill>
                  <a:srgbClr val="FF0000"/>
                </a:solidFill>
              </a:rPr>
              <a:t>-levels</a:t>
            </a:r>
          </a:p>
        </p:txBody>
      </p:sp>
    </p:spTree>
    <p:custDataLst>
      <p:tags r:id="rId1"/>
    </p:custDataLst>
    <p:extLst>
      <p:ext uri="{BB962C8B-B14F-4D97-AF65-F5344CB8AC3E}">
        <p14:creationId xmlns:p14="http://schemas.microsoft.com/office/powerpoint/2010/main" val="2332645290"/>
      </p:ext>
    </p:extLst>
  </p:cSld>
  <p:clrMapOvr>
    <a:masterClrMapping/>
  </p:clrMapOvr>
  <mc:AlternateContent xmlns:mc="http://schemas.openxmlformats.org/markup-compatibility/2006" xmlns:p14="http://schemas.microsoft.com/office/powerpoint/2010/main">
    <mc:Choice Requires="p14">
      <p:transition p14:dur="0" advTm="32954"/>
    </mc:Choice>
    <mc:Fallback xmlns="">
      <p:transition advTm="32954"/>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0" name="Picture 5" descr="C:\Users\StephanC\Desktop\uzh_logo_d_neg.pn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400968" y="5135493"/>
            <a:ext cx="2302475" cy="798191"/>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9600" b="88800" l="2494" r="97756">
                        <a14:foregroundMark x1="47880" y1="66400" x2="47880" y2="66400"/>
                        <a14:foregroundMark x1="55362" y1="60800" x2="55362" y2="60800"/>
                        <a14:foregroundMark x1="57357" y1="34400" x2="57357" y2="34400"/>
                        <a14:foregroundMark x1="61596" y1="36000" x2="61596" y2="36000"/>
                        <a14:foregroundMark x1="66334" y1="55200" x2="66334" y2="55200"/>
                        <a14:foregroundMark x1="74065" y1="58400" x2="74065" y2="58400"/>
                        <a14:foregroundMark x1="75062" y1="36000" x2="75062" y2="36000"/>
                        <a14:foregroundMark x1="81796" y1="48000" x2="81796" y2="48000"/>
                        <a14:foregroundMark x1="88030" y1="41600" x2="88030" y2="41600"/>
                      </a14:backgroundRemoval>
                    </a14:imgEffect>
                  </a14:imgLayer>
                </a14:imgProps>
              </a:ext>
              <a:ext uri="{28A0092B-C50C-407E-A947-70E740481C1C}">
                <a14:useLocalDpi xmlns:a14="http://schemas.microsoft.com/office/drawing/2010/main"/>
              </a:ext>
            </a:extLst>
          </a:blip>
          <a:srcRect/>
          <a:stretch>
            <a:fillRect/>
          </a:stretch>
        </p:blipFill>
        <p:spPr bwMode="auto">
          <a:xfrm>
            <a:off x="400967" y="5933684"/>
            <a:ext cx="2302476" cy="7171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9533365"/>
      </p:ext>
    </p:extLst>
  </p:cSld>
  <p:clrMapOvr>
    <a:masterClrMapping/>
  </p:clrMapOvr>
  <mc:AlternateContent xmlns:mc="http://schemas.openxmlformats.org/markup-compatibility/2006" xmlns:p14="http://schemas.microsoft.com/office/powerpoint/2010/main">
    <mc:Choice Requires="p14">
      <p:transition p14:dur="0" advTm="853"/>
    </mc:Choice>
    <mc:Fallback xmlns="">
      <p:transition advTm="853"/>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ectangle 113"/>
          <p:cNvSpPr/>
          <p:nvPr/>
        </p:nvSpPr>
        <p:spPr>
          <a:xfrm>
            <a:off x="0" y="-1"/>
            <a:ext cx="12192000" cy="635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12" name="Rectangle 11"/>
          <p:cNvSpPr/>
          <p:nvPr/>
        </p:nvSpPr>
        <p:spPr>
          <a:xfrm flipV="1">
            <a:off x="0" y="634999"/>
            <a:ext cx="12192000" cy="8061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5400" y="20022"/>
            <a:ext cx="12343938" cy="584775"/>
          </a:xfrm>
          <a:prstGeom prst="rect">
            <a:avLst/>
          </a:prstGeom>
        </p:spPr>
        <p:txBody>
          <a:bodyPr wrap="square" anchor="ctr">
            <a:spAutoFit/>
          </a:bodyPr>
          <a:lstStyle/>
          <a:p>
            <a:pPr eaLnBrk="0" hangingPunct="0">
              <a:defRPr/>
            </a:pPr>
            <a:r>
              <a:rPr lang="en-US" sz="2400" b="1" dirty="0" smtClean="0">
                <a:solidFill>
                  <a:srgbClr val="00B0F0"/>
                </a:solidFill>
                <a:cs typeface="Calibri"/>
              </a:rPr>
              <a:t>outline I </a:t>
            </a:r>
            <a:r>
              <a:rPr lang="en-US" sz="3200" dirty="0" smtClean="0">
                <a:solidFill>
                  <a:schemeClr val="bg1"/>
                </a:solidFill>
                <a:cs typeface="Calibri"/>
              </a:rPr>
              <a:t>outline and aims</a:t>
            </a:r>
            <a:endParaRPr lang="en-US" sz="3200" dirty="0" smtClean="0">
              <a:solidFill>
                <a:schemeClr val="bg1"/>
              </a:solidFill>
              <a:latin typeface="Calibri"/>
              <a:cs typeface="Calibri"/>
            </a:endParaRPr>
          </a:p>
        </p:txBody>
      </p:sp>
      <p:sp>
        <p:nvSpPr>
          <p:cNvPr id="7" name="TextBox 6"/>
          <p:cNvSpPr txBox="1"/>
          <p:nvPr/>
        </p:nvSpPr>
        <p:spPr>
          <a:xfrm>
            <a:off x="11901047" y="6554987"/>
            <a:ext cx="1196587" cy="276999"/>
          </a:xfrm>
          <a:prstGeom prst="rect">
            <a:avLst/>
          </a:prstGeom>
          <a:noFill/>
        </p:spPr>
        <p:txBody>
          <a:bodyPr wrap="square" rtlCol="0">
            <a:spAutoFit/>
          </a:bodyPr>
          <a:lstStyle/>
          <a:p>
            <a:fld id="{40048CD4-BD2D-45E1-B814-D5FF9B7841B6}" type="slidenum">
              <a:rPr lang="en-US" sz="1200" smtClean="0">
                <a:solidFill>
                  <a:schemeClr val="bg1">
                    <a:lumMod val="50000"/>
                  </a:schemeClr>
                </a:solidFill>
              </a:rPr>
              <a:t>3</a:t>
            </a:fld>
            <a:endParaRPr lang="en-US" sz="1200" dirty="0">
              <a:solidFill>
                <a:schemeClr val="bg1">
                  <a:lumMod val="50000"/>
                </a:schemeClr>
              </a:solidFill>
            </a:endParaRPr>
          </a:p>
        </p:txBody>
      </p:sp>
      <p:sp>
        <p:nvSpPr>
          <p:cNvPr id="90" name="Content Placeholder 2"/>
          <p:cNvSpPr txBox="1">
            <a:spLocks/>
          </p:cNvSpPr>
          <p:nvPr/>
        </p:nvSpPr>
        <p:spPr>
          <a:xfrm>
            <a:off x="261257" y="1000070"/>
            <a:ext cx="11930743" cy="6031263"/>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sz="2800" dirty="0" smtClean="0">
                <a:solidFill>
                  <a:schemeClr val="tx1"/>
                </a:solidFill>
              </a:rPr>
              <a:t>Overall AIM: provide an update on the analyses/problems from our side. Topics:</a:t>
            </a:r>
          </a:p>
          <a:p>
            <a:pPr algn="l"/>
            <a:endParaRPr lang="en-US" sz="2800" dirty="0" smtClean="0">
              <a:solidFill>
                <a:schemeClr val="tx1"/>
              </a:solidFill>
            </a:endParaRPr>
          </a:p>
          <a:p>
            <a:pPr marL="457200" indent="-457200" algn="l">
              <a:buFont typeface="+mj-lt"/>
              <a:buAutoNum type="arabicPeriod"/>
            </a:pPr>
            <a:r>
              <a:rPr lang="en-US" sz="2800" dirty="0" smtClean="0">
                <a:solidFill>
                  <a:srgbClr val="00B0F0"/>
                </a:solidFill>
              </a:rPr>
              <a:t>Integration</a:t>
            </a:r>
            <a:r>
              <a:rPr lang="en-US" sz="2800" dirty="0" smtClean="0">
                <a:solidFill>
                  <a:schemeClr val="tx1"/>
                </a:solidFill>
              </a:rPr>
              <a:t> of time-points: </a:t>
            </a:r>
          </a:p>
          <a:p>
            <a:pPr marL="914400" lvl="1" indent="-457200" algn="l">
              <a:buFont typeface="Arial" panose="020B0604020202020204" pitchFamily="34" charset="0"/>
              <a:buChar char="•"/>
            </a:pPr>
            <a:r>
              <a:rPr lang="en-US" sz="2400" dirty="0" smtClean="0">
                <a:solidFill>
                  <a:schemeClr val="tx1"/>
                </a:solidFill>
              </a:rPr>
              <a:t>trying to make use of the different time points</a:t>
            </a:r>
          </a:p>
          <a:p>
            <a:pPr marL="914400" lvl="1" indent="-457200" algn="l">
              <a:buFont typeface="Arial" panose="020B0604020202020204" pitchFamily="34" charset="0"/>
              <a:buChar char="•"/>
            </a:pPr>
            <a:r>
              <a:rPr lang="en-US" sz="2400" dirty="0" smtClean="0">
                <a:solidFill>
                  <a:schemeClr val="tx1"/>
                </a:solidFill>
              </a:rPr>
              <a:t>obtain one measure per cell line (for easier interpretation and to use for drug sensitivity prediction)</a:t>
            </a:r>
          </a:p>
          <a:p>
            <a:pPr marL="914400" lvl="1" indent="-457200" algn="l">
              <a:buFont typeface="Arial" panose="020B0604020202020204" pitchFamily="34" charset="0"/>
              <a:buChar char="•"/>
            </a:pPr>
            <a:r>
              <a:rPr lang="en-US" sz="2400" dirty="0" smtClean="0">
                <a:solidFill>
                  <a:schemeClr val="tx1"/>
                </a:solidFill>
              </a:rPr>
              <a:t>show some interesting observations</a:t>
            </a:r>
          </a:p>
          <a:p>
            <a:pPr marL="514350" indent="-514350" algn="l">
              <a:buFont typeface="+mj-lt"/>
              <a:buAutoNum type="arabicPeriod"/>
            </a:pPr>
            <a:r>
              <a:rPr lang="en-US" sz="2800" dirty="0" smtClean="0">
                <a:solidFill>
                  <a:srgbClr val="00B0F0"/>
                </a:solidFill>
              </a:rPr>
              <a:t>DIA </a:t>
            </a:r>
            <a:r>
              <a:rPr lang="en-US" sz="2800" dirty="0" smtClean="0">
                <a:solidFill>
                  <a:schemeClr val="tx1"/>
                </a:solidFill>
              </a:rPr>
              <a:t>measurements:</a:t>
            </a:r>
          </a:p>
          <a:p>
            <a:pPr marL="971550" lvl="1" indent="-514350" algn="l">
              <a:buFont typeface="Arial" panose="020B0604020202020204" pitchFamily="34" charset="0"/>
              <a:buChar char="•"/>
            </a:pPr>
            <a:r>
              <a:rPr lang="en-US" sz="2400" dirty="0" smtClean="0">
                <a:solidFill>
                  <a:schemeClr val="tx1"/>
                </a:solidFill>
              </a:rPr>
              <a:t>how variable is the expression of the </a:t>
            </a:r>
            <a:r>
              <a:rPr lang="en-US" sz="2400" dirty="0" err="1" smtClean="0">
                <a:solidFill>
                  <a:schemeClr val="tx1"/>
                </a:solidFill>
              </a:rPr>
              <a:t>phospho</a:t>
            </a:r>
            <a:r>
              <a:rPr lang="en-US" sz="2400" dirty="0" smtClean="0">
                <a:solidFill>
                  <a:schemeClr val="tx1"/>
                </a:solidFill>
              </a:rPr>
              <a:t>-proteins that we measure by </a:t>
            </a:r>
            <a:r>
              <a:rPr lang="en-US" sz="2400" dirty="0" err="1" smtClean="0">
                <a:solidFill>
                  <a:schemeClr val="tx1"/>
                </a:solidFill>
              </a:rPr>
              <a:t>cyTOF</a:t>
            </a:r>
            <a:r>
              <a:rPr lang="en-US" sz="2400" dirty="0" smtClean="0">
                <a:solidFill>
                  <a:schemeClr val="tx1"/>
                </a:solidFill>
              </a:rPr>
              <a:t>?</a:t>
            </a:r>
          </a:p>
          <a:p>
            <a:pPr marL="971550" lvl="1" indent="-514350" algn="l">
              <a:buFont typeface="Arial" panose="020B0604020202020204" pitchFamily="34" charset="0"/>
              <a:buChar char="•"/>
            </a:pPr>
            <a:r>
              <a:rPr lang="en-US" sz="2400" dirty="0" smtClean="0">
                <a:solidFill>
                  <a:schemeClr val="tx1"/>
                </a:solidFill>
              </a:rPr>
              <a:t>Is their variability a problem for our conclusions?</a:t>
            </a:r>
          </a:p>
        </p:txBody>
      </p:sp>
    </p:spTree>
    <p:extLst>
      <p:ext uri="{BB962C8B-B14F-4D97-AF65-F5344CB8AC3E}">
        <p14:creationId xmlns:p14="http://schemas.microsoft.com/office/powerpoint/2010/main" val="955217905"/>
      </p:ext>
    </p:extLst>
  </p:cSld>
  <p:clrMapOvr>
    <a:masterClrMapping/>
  </p:clrMapOvr>
  <mc:AlternateContent xmlns:mc="http://schemas.openxmlformats.org/markup-compatibility/2006" xmlns:p14="http://schemas.microsoft.com/office/powerpoint/2010/main">
    <mc:Choice Requires="p14">
      <p:transition p14:dur="0" advTm="9640"/>
    </mc:Choice>
    <mc:Fallback xmlns="">
      <p:transition advTm="964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ectangle 113"/>
          <p:cNvSpPr/>
          <p:nvPr/>
        </p:nvSpPr>
        <p:spPr>
          <a:xfrm>
            <a:off x="0" y="-1"/>
            <a:ext cx="12192000" cy="635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12" name="Rectangle 11"/>
          <p:cNvSpPr/>
          <p:nvPr/>
        </p:nvSpPr>
        <p:spPr>
          <a:xfrm flipV="1">
            <a:off x="0" y="634999"/>
            <a:ext cx="12192000" cy="8061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5400" y="20022"/>
            <a:ext cx="12343938" cy="584775"/>
          </a:xfrm>
          <a:prstGeom prst="rect">
            <a:avLst/>
          </a:prstGeom>
        </p:spPr>
        <p:txBody>
          <a:bodyPr wrap="square" anchor="ctr">
            <a:spAutoFit/>
          </a:bodyPr>
          <a:lstStyle/>
          <a:p>
            <a:pPr eaLnBrk="0" hangingPunct="0">
              <a:defRPr/>
            </a:pPr>
            <a:r>
              <a:rPr lang="en-US" sz="2400" b="1" dirty="0" smtClean="0">
                <a:solidFill>
                  <a:srgbClr val="00B0F0"/>
                </a:solidFill>
                <a:cs typeface="Calibri"/>
              </a:rPr>
              <a:t>integration I </a:t>
            </a:r>
            <a:r>
              <a:rPr lang="en-US" sz="3200" dirty="0" smtClean="0">
                <a:solidFill>
                  <a:schemeClr val="bg1"/>
                </a:solidFill>
                <a:cs typeface="Calibri"/>
              </a:rPr>
              <a:t>time-course A and B</a:t>
            </a:r>
            <a:endParaRPr lang="en-US" sz="3200" dirty="0" smtClean="0">
              <a:solidFill>
                <a:schemeClr val="bg1"/>
              </a:solidFill>
              <a:latin typeface="Calibri"/>
              <a:cs typeface="Calibri"/>
            </a:endParaRPr>
          </a:p>
        </p:txBody>
      </p:sp>
      <p:sp>
        <p:nvSpPr>
          <p:cNvPr id="7" name="TextBox 6"/>
          <p:cNvSpPr txBox="1"/>
          <p:nvPr/>
        </p:nvSpPr>
        <p:spPr>
          <a:xfrm>
            <a:off x="11901047" y="6554987"/>
            <a:ext cx="1196587" cy="276999"/>
          </a:xfrm>
          <a:prstGeom prst="rect">
            <a:avLst/>
          </a:prstGeom>
          <a:noFill/>
        </p:spPr>
        <p:txBody>
          <a:bodyPr wrap="square" rtlCol="0">
            <a:spAutoFit/>
          </a:bodyPr>
          <a:lstStyle/>
          <a:p>
            <a:fld id="{40048CD4-BD2D-45E1-B814-D5FF9B7841B6}" type="slidenum">
              <a:rPr lang="en-US" sz="1200" smtClean="0">
                <a:solidFill>
                  <a:schemeClr val="bg1">
                    <a:lumMod val="50000"/>
                  </a:schemeClr>
                </a:solidFill>
              </a:rPr>
              <a:t>4</a:t>
            </a:fld>
            <a:endParaRPr lang="en-US" sz="1200" dirty="0">
              <a:solidFill>
                <a:schemeClr val="bg1">
                  <a:lumMod val="50000"/>
                </a:schemeClr>
              </a:solidFill>
            </a:endParaRPr>
          </a:p>
        </p:txBody>
      </p:sp>
      <p:pic>
        <p:nvPicPr>
          <p:cNvPr id="4" name="Picture 3"/>
          <p:cNvPicPr>
            <a:picLocks noChangeAspect="1"/>
          </p:cNvPicPr>
          <p:nvPr/>
        </p:nvPicPr>
        <p:blipFill>
          <a:blip r:embed="rId3"/>
          <a:stretch>
            <a:fillRect/>
          </a:stretch>
        </p:blipFill>
        <p:spPr>
          <a:xfrm>
            <a:off x="3004557" y="725147"/>
            <a:ext cx="1661823" cy="2410518"/>
          </a:xfrm>
          <a:prstGeom prst="rect">
            <a:avLst/>
          </a:prstGeom>
        </p:spPr>
      </p:pic>
      <p:pic>
        <p:nvPicPr>
          <p:cNvPr id="13" name="Picture 12"/>
          <p:cNvPicPr>
            <a:picLocks noChangeAspect="1"/>
          </p:cNvPicPr>
          <p:nvPr/>
        </p:nvPicPr>
        <p:blipFill>
          <a:blip r:embed="rId4"/>
          <a:stretch>
            <a:fillRect/>
          </a:stretch>
        </p:blipFill>
        <p:spPr>
          <a:xfrm>
            <a:off x="3004556" y="3217788"/>
            <a:ext cx="1661823" cy="2410518"/>
          </a:xfrm>
          <a:prstGeom prst="rect">
            <a:avLst/>
          </a:prstGeom>
        </p:spPr>
      </p:pic>
      <p:pic>
        <p:nvPicPr>
          <p:cNvPr id="15" name="Picture 14"/>
          <p:cNvPicPr>
            <a:picLocks noChangeAspect="1"/>
          </p:cNvPicPr>
          <p:nvPr/>
        </p:nvPicPr>
        <p:blipFill>
          <a:blip r:embed="rId5">
            <a:grayscl/>
            <a:extLst>
              <a:ext uri="{BEBA8EAE-BF5A-486C-A8C5-ECC9F3942E4B}">
                <a14:imgProps xmlns:a14="http://schemas.microsoft.com/office/drawing/2010/main">
                  <a14:imgLayer r:embed="rId6">
                    <a14:imgEffect>
                      <a14:artisticChalkSketch/>
                    </a14:imgEffect>
                    <a14:imgEffect>
                      <a14:sharpenSoften amount="25000"/>
                    </a14:imgEffect>
                    <a14:imgEffect>
                      <a14:brightnessContrast contrast="20000"/>
                    </a14:imgEffect>
                  </a14:imgLayer>
                </a14:imgProps>
              </a:ext>
            </a:extLst>
          </a:blip>
          <a:stretch>
            <a:fillRect/>
          </a:stretch>
        </p:blipFill>
        <p:spPr>
          <a:xfrm>
            <a:off x="5289360" y="1638163"/>
            <a:ext cx="1199822" cy="783077"/>
          </a:xfrm>
          <a:prstGeom prst="rect">
            <a:avLst/>
          </a:prstGeom>
        </p:spPr>
      </p:pic>
      <p:sp>
        <p:nvSpPr>
          <p:cNvPr id="745" name="Rectangle 744"/>
          <p:cNvSpPr/>
          <p:nvPr/>
        </p:nvSpPr>
        <p:spPr>
          <a:xfrm>
            <a:off x="5295173" y="1759409"/>
            <a:ext cx="1173798" cy="523220"/>
          </a:xfrm>
          <a:prstGeom prst="rect">
            <a:avLst/>
          </a:prstGeom>
        </p:spPr>
        <p:txBody>
          <a:bodyPr wrap="square" numCol="1">
            <a:spAutoFit/>
          </a:bodyPr>
          <a:lstStyle/>
          <a:p>
            <a:pPr algn="ctr"/>
            <a:r>
              <a:rPr lang="en-US" sz="1400" b="1" dirty="0" smtClean="0">
                <a:latin typeface="+mj-lt"/>
              </a:rPr>
              <a:t>time-course A</a:t>
            </a:r>
          </a:p>
        </p:txBody>
      </p:sp>
      <p:pic>
        <p:nvPicPr>
          <p:cNvPr id="746" name="Picture 745"/>
          <p:cNvPicPr>
            <a:picLocks noChangeAspect="1"/>
          </p:cNvPicPr>
          <p:nvPr/>
        </p:nvPicPr>
        <p:blipFill>
          <a:blip r:embed="rId5">
            <a:duotone>
              <a:prstClr val="black"/>
              <a:schemeClr val="tx2">
                <a:tint val="45000"/>
                <a:satMod val="400000"/>
              </a:schemeClr>
            </a:duotone>
            <a:extLst>
              <a:ext uri="{BEBA8EAE-BF5A-486C-A8C5-ECC9F3942E4B}">
                <a14:imgProps xmlns:a14="http://schemas.microsoft.com/office/drawing/2010/main">
                  <a14:imgLayer r:embed="rId6">
                    <a14:imgEffect>
                      <a14:artisticChalkSketch/>
                    </a14:imgEffect>
                    <a14:imgEffect>
                      <a14:sharpenSoften amount="25000"/>
                    </a14:imgEffect>
                    <a14:imgEffect>
                      <a14:brightnessContrast contrast="20000"/>
                    </a14:imgEffect>
                  </a14:imgLayer>
                </a14:imgProps>
              </a:ext>
            </a:extLst>
          </a:blip>
          <a:stretch>
            <a:fillRect/>
          </a:stretch>
        </p:blipFill>
        <p:spPr>
          <a:xfrm>
            <a:off x="5321804" y="4119507"/>
            <a:ext cx="1199822" cy="783077"/>
          </a:xfrm>
          <a:prstGeom prst="rect">
            <a:avLst/>
          </a:prstGeom>
        </p:spPr>
      </p:pic>
      <p:sp>
        <p:nvSpPr>
          <p:cNvPr id="747" name="Rectangle 746"/>
          <p:cNvSpPr/>
          <p:nvPr/>
        </p:nvSpPr>
        <p:spPr>
          <a:xfrm>
            <a:off x="5327617" y="4240753"/>
            <a:ext cx="1173798" cy="523220"/>
          </a:xfrm>
          <a:prstGeom prst="rect">
            <a:avLst/>
          </a:prstGeom>
        </p:spPr>
        <p:txBody>
          <a:bodyPr wrap="square" numCol="1">
            <a:spAutoFit/>
          </a:bodyPr>
          <a:lstStyle/>
          <a:p>
            <a:pPr algn="ctr"/>
            <a:r>
              <a:rPr lang="en-US" sz="1400" b="1" dirty="0" smtClean="0">
                <a:latin typeface="+mj-lt"/>
              </a:rPr>
              <a:t>time-course B</a:t>
            </a:r>
          </a:p>
        </p:txBody>
      </p:sp>
      <p:pic>
        <p:nvPicPr>
          <p:cNvPr id="750" name="Picture 749"/>
          <p:cNvPicPr>
            <a:picLocks noChangeAspect="1"/>
          </p:cNvPicPr>
          <p:nvPr/>
        </p:nvPicPr>
        <p:blipFill>
          <a:blip r:embed="rId5">
            <a:duotone>
              <a:prstClr val="black"/>
              <a:schemeClr val="accent4">
                <a:tint val="45000"/>
                <a:satMod val="400000"/>
              </a:schemeClr>
            </a:duotone>
            <a:extLst>
              <a:ext uri="{BEBA8EAE-BF5A-486C-A8C5-ECC9F3942E4B}">
                <a14:imgProps xmlns:a14="http://schemas.microsoft.com/office/drawing/2010/main">
                  <a14:imgLayer r:embed="rId6">
                    <a14:imgEffect>
                      <a14:artisticChalkSketch/>
                    </a14:imgEffect>
                    <a14:imgEffect>
                      <a14:sharpenSoften amount="25000"/>
                    </a14:imgEffect>
                    <a14:imgEffect>
                      <a14:brightnessContrast contrast="20000"/>
                    </a14:imgEffect>
                  </a14:imgLayer>
                </a14:imgProps>
              </a:ext>
            </a:extLst>
          </a:blip>
          <a:stretch>
            <a:fillRect/>
          </a:stretch>
        </p:blipFill>
        <p:spPr>
          <a:xfrm>
            <a:off x="5098893" y="5943824"/>
            <a:ext cx="1199822" cy="783077"/>
          </a:xfrm>
          <a:prstGeom prst="rect">
            <a:avLst/>
          </a:prstGeom>
        </p:spPr>
      </p:pic>
      <p:sp>
        <p:nvSpPr>
          <p:cNvPr id="751" name="Rectangle 750"/>
          <p:cNvSpPr/>
          <p:nvPr/>
        </p:nvSpPr>
        <p:spPr>
          <a:xfrm>
            <a:off x="5104706" y="6020680"/>
            <a:ext cx="1173798" cy="523220"/>
          </a:xfrm>
          <a:prstGeom prst="rect">
            <a:avLst/>
          </a:prstGeom>
        </p:spPr>
        <p:txBody>
          <a:bodyPr wrap="square" numCol="1">
            <a:spAutoFit/>
          </a:bodyPr>
          <a:lstStyle/>
          <a:p>
            <a:pPr algn="ctr"/>
            <a:r>
              <a:rPr lang="en-US" sz="1400" b="1" dirty="0" smtClean="0">
                <a:latin typeface="+mj-lt"/>
              </a:rPr>
              <a:t>technical controls</a:t>
            </a:r>
          </a:p>
        </p:txBody>
      </p:sp>
      <p:sp>
        <p:nvSpPr>
          <p:cNvPr id="753" name="Rectangle 752"/>
          <p:cNvSpPr/>
          <p:nvPr/>
        </p:nvSpPr>
        <p:spPr>
          <a:xfrm>
            <a:off x="1928642" y="2753624"/>
            <a:ext cx="1024401" cy="738664"/>
          </a:xfrm>
          <a:prstGeom prst="rect">
            <a:avLst/>
          </a:prstGeom>
        </p:spPr>
        <p:txBody>
          <a:bodyPr wrap="square" numCol="1">
            <a:spAutoFit/>
          </a:bodyPr>
          <a:lstStyle/>
          <a:p>
            <a:pPr algn="ctr"/>
            <a:r>
              <a:rPr lang="en-US" sz="1400" b="1" dirty="0" smtClean="0">
                <a:latin typeface="+mj-lt"/>
              </a:rPr>
              <a:t>67x</a:t>
            </a:r>
          </a:p>
          <a:p>
            <a:pPr algn="ctr"/>
            <a:r>
              <a:rPr lang="en-US" sz="1400" b="1" dirty="0" smtClean="0">
                <a:latin typeface="+mj-lt"/>
              </a:rPr>
              <a:t>for each cell line</a:t>
            </a:r>
          </a:p>
        </p:txBody>
      </p:sp>
      <p:pic>
        <p:nvPicPr>
          <p:cNvPr id="765" name="Picture 764"/>
          <p:cNvPicPr>
            <a:picLocks noChangeAspect="1"/>
          </p:cNvPicPr>
          <p:nvPr/>
        </p:nvPicPr>
        <p:blipFill>
          <a:blip r:embed="rId7"/>
          <a:stretch>
            <a:fillRect/>
          </a:stretch>
        </p:blipFill>
        <p:spPr>
          <a:xfrm>
            <a:off x="3642619" y="5963916"/>
            <a:ext cx="1593754" cy="562502"/>
          </a:xfrm>
          <a:prstGeom prst="rect">
            <a:avLst/>
          </a:prstGeom>
        </p:spPr>
      </p:pic>
      <p:sp>
        <p:nvSpPr>
          <p:cNvPr id="767" name="Rectangle 766"/>
          <p:cNvSpPr/>
          <p:nvPr/>
        </p:nvSpPr>
        <p:spPr>
          <a:xfrm>
            <a:off x="5358629" y="2367071"/>
            <a:ext cx="1173798" cy="261610"/>
          </a:xfrm>
          <a:prstGeom prst="rect">
            <a:avLst/>
          </a:prstGeom>
        </p:spPr>
        <p:txBody>
          <a:bodyPr wrap="square" numCol="1">
            <a:spAutoFit/>
          </a:bodyPr>
          <a:lstStyle/>
          <a:p>
            <a:pPr algn="ctr"/>
            <a:r>
              <a:rPr lang="en-US" sz="1100" b="1" dirty="0" smtClean="0">
                <a:latin typeface="+mj-lt"/>
              </a:rPr>
              <a:t>29 samples</a:t>
            </a:r>
          </a:p>
        </p:txBody>
      </p:sp>
      <p:sp>
        <p:nvSpPr>
          <p:cNvPr id="768" name="Rectangle 767"/>
          <p:cNvSpPr/>
          <p:nvPr/>
        </p:nvSpPr>
        <p:spPr>
          <a:xfrm>
            <a:off x="5378415" y="4854254"/>
            <a:ext cx="1173798" cy="261610"/>
          </a:xfrm>
          <a:prstGeom prst="rect">
            <a:avLst/>
          </a:prstGeom>
        </p:spPr>
        <p:txBody>
          <a:bodyPr wrap="square" numCol="1">
            <a:spAutoFit/>
          </a:bodyPr>
          <a:lstStyle/>
          <a:p>
            <a:pPr algn="ctr"/>
            <a:r>
              <a:rPr lang="en-US" sz="1100" b="1" dirty="0" smtClean="0">
                <a:latin typeface="+mj-lt"/>
              </a:rPr>
              <a:t>29 samples</a:t>
            </a:r>
          </a:p>
        </p:txBody>
      </p:sp>
      <p:sp>
        <p:nvSpPr>
          <p:cNvPr id="769" name="Rectangle 768"/>
          <p:cNvSpPr/>
          <p:nvPr/>
        </p:nvSpPr>
        <p:spPr>
          <a:xfrm>
            <a:off x="5234412" y="6620756"/>
            <a:ext cx="1173798" cy="261610"/>
          </a:xfrm>
          <a:prstGeom prst="rect">
            <a:avLst/>
          </a:prstGeom>
        </p:spPr>
        <p:txBody>
          <a:bodyPr wrap="square" numCol="1">
            <a:spAutoFit/>
          </a:bodyPr>
          <a:lstStyle/>
          <a:p>
            <a:pPr algn="ctr"/>
            <a:r>
              <a:rPr lang="en-US" sz="1100" b="1" dirty="0" smtClean="0">
                <a:latin typeface="+mj-lt"/>
              </a:rPr>
              <a:t>5 samples</a:t>
            </a:r>
          </a:p>
        </p:txBody>
      </p:sp>
      <p:sp>
        <p:nvSpPr>
          <p:cNvPr id="770" name="Rectangle 769"/>
          <p:cNvSpPr/>
          <p:nvPr/>
        </p:nvSpPr>
        <p:spPr>
          <a:xfrm>
            <a:off x="4421978" y="1621998"/>
            <a:ext cx="1237151" cy="261610"/>
          </a:xfrm>
          <a:prstGeom prst="rect">
            <a:avLst/>
          </a:prstGeom>
        </p:spPr>
        <p:txBody>
          <a:bodyPr wrap="square" numCol="1">
            <a:spAutoFit/>
          </a:bodyPr>
          <a:lstStyle/>
          <a:p>
            <a:pPr algn="ctr"/>
            <a:r>
              <a:rPr lang="en-US" sz="1100" b="1" dirty="0" smtClean="0">
                <a:latin typeface="+mj-lt"/>
              </a:rPr>
              <a:t>collection</a:t>
            </a:r>
          </a:p>
        </p:txBody>
      </p:sp>
      <p:pic>
        <p:nvPicPr>
          <p:cNvPr id="771" name="Picture 53"/>
          <p:cNvPicPr>
            <a:picLocks noChangeAspect="1" noChangeArrowheads="1"/>
          </p:cNvPicPr>
          <p:nvPr/>
        </p:nvPicPr>
        <p:blipFill>
          <a:blip r:embed="rId8">
            <a:grayscl/>
            <a:extLst>
              <a:ext uri="{28A0092B-C50C-407E-A947-70E740481C1C}">
                <a14:useLocalDpi xmlns:a14="http://schemas.microsoft.com/office/drawing/2010/main"/>
              </a:ext>
            </a:extLst>
          </a:blip>
          <a:srcRect/>
          <a:stretch>
            <a:fillRect/>
          </a:stretch>
        </p:blipFill>
        <p:spPr bwMode="auto">
          <a:xfrm rot="11115003">
            <a:off x="4873345" y="1849420"/>
            <a:ext cx="334254" cy="2220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72" name="Rectangle 771"/>
          <p:cNvSpPr/>
          <p:nvPr/>
        </p:nvSpPr>
        <p:spPr>
          <a:xfrm>
            <a:off x="4397734" y="4089800"/>
            <a:ext cx="1237151" cy="261610"/>
          </a:xfrm>
          <a:prstGeom prst="rect">
            <a:avLst/>
          </a:prstGeom>
        </p:spPr>
        <p:txBody>
          <a:bodyPr wrap="square" numCol="1">
            <a:spAutoFit/>
          </a:bodyPr>
          <a:lstStyle/>
          <a:p>
            <a:pPr algn="ctr"/>
            <a:r>
              <a:rPr lang="en-US" sz="1100" b="1" dirty="0" smtClean="0">
                <a:latin typeface="+mj-lt"/>
              </a:rPr>
              <a:t>collection</a:t>
            </a:r>
          </a:p>
        </p:txBody>
      </p:sp>
      <p:pic>
        <p:nvPicPr>
          <p:cNvPr id="773" name="Picture 53"/>
          <p:cNvPicPr>
            <a:picLocks noChangeAspect="1" noChangeArrowheads="1"/>
          </p:cNvPicPr>
          <p:nvPr/>
        </p:nvPicPr>
        <p:blipFill>
          <a:blip r:embed="rId8">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rot="11115003">
            <a:off x="4849101" y="4317222"/>
            <a:ext cx="334254" cy="2220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74" name="Picture 53"/>
          <p:cNvPicPr>
            <a:picLocks noChangeAspect="1" noChangeArrowheads="1"/>
          </p:cNvPicPr>
          <p:nvPr/>
        </p:nvPicPr>
        <p:blipFill>
          <a:blip r:embed="rId8">
            <a:extLst>
              <a:ext uri="{28A0092B-C50C-407E-A947-70E740481C1C}">
                <a14:useLocalDpi xmlns:a14="http://schemas.microsoft.com/office/drawing/2010/main"/>
              </a:ext>
            </a:extLst>
          </a:blip>
          <a:srcRect/>
          <a:stretch>
            <a:fillRect/>
          </a:stretch>
        </p:blipFill>
        <p:spPr bwMode="auto">
          <a:xfrm rot="11115003">
            <a:off x="6919965" y="3703230"/>
            <a:ext cx="334254" cy="2220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75" name="Rectangle 774"/>
          <p:cNvSpPr/>
          <p:nvPr/>
        </p:nvSpPr>
        <p:spPr>
          <a:xfrm>
            <a:off x="6483728" y="3117142"/>
            <a:ext cx="1237151" cy="600164"/>
          </a:xfrm>
          <a:prstGeom prst="rect">
            <a:avLst/>
          </a:prstGeom>
        </p:spPr>
        <p:txBody>
          <a:bodyPr wrap="square" numCol="1">
            <a:spAutoFit/>
          </a:bodyPr>
          <a:lstStyle/>
          <a:p>
            <a:pPr algn="ctr"/>
            <a:r>
              <a:rPr lang="en-US" sz="1100" b="1" dirty="0" smtClean="0">
                <a:latin typeface="+mj-lt"/>
              </a:rPr>
              <a:t>barcoding and </a:t>
            </a:r>
            <a:r>
              <a:rPr lang="en-US" sz="1100" b="1" dirty="0" err="1" smtClean="0">
                <a:latin typeface="+mj-lt"/>
              </a:rPr>
              <a:t>cyTOF</a:t>
            </a:r>
            <a:r>
              <a:rPr lang="en-US" sz="1100" b="1" dirty="0" smtClean="0">
                <a:latin typeface="+mj-lt"/>
              </a:rPr>
              <a:t> measurement</a:t>
            </a:r>
          </a:p>
        </p:txBody>
      </p:sp>
      <p:pic>
        <p:nvPicPr>
          <p:cNvPr id="25602" name="Picture 2" descr="Image result for cytof"/>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503625" y="3328642"/>
            <a:ext cx="933405" cy="1074938"/>
          </a:xfrm>
          <a:prstGeom prst="rect">
            <a:avLst/>
          </a:prstGeom>
          <a:noFill/>
          <a:extLst>
            <a:ext uri="{909E8E84-426E-40DD-AFC4-6F175D3DCCD1}">
              <a14:hiddenFill xmlns:a14="http://schemas.microsoft.com/office/drawing/2010/main">
                <a:solidFill>
                  <a:srgbClr val="FFFFFF"/>
                </a:solidFill>
              </a14:hiddenFill>
            </a:ext>
          </a:extLst>
        </p:spPr>
      </p:pic>
      <p:pic>
        <p:nvPicPr>
          <p:cNvPr id="777" name="Picture 53"/>
          <p:cNvPicPr>
            <a:picLocks noChangeAspect="1" noChangeArrowheads="1"/>
          </p:cNvPicPr>
          <p:nvPr/>
        </p:nvPicPr>
        <p:blipFill>
          <a:blip r:embed="rId8">
            <a:extLst>
              <a:ext uri="{28A0092B-C50C-407E-A947-70E740481C1C}">
                <a14:useLocalDpi xmlns:a14="http://schemas.microsoft.com/office/drawing/2010/main"/>
              </a:ext>
            </a:extLst>
          </a:blip>
          <a:srcRect/>
          <a:stretch>
            <a:fillRect/>
          </a:stretch>
        </p:blipFill>
        <p:spPr bwMode="auto">
          <a:xfrm rot="11115003">
            <a:off x="8741803" y="3726853"/>
            <a:ext cx="334254" cy="2220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79" name="Rectangle 778"/>
          <p:cNvSpPr/>
          <p:nvPr/>
        </p:nvSpPr>
        <p:spPr>
          <a:xfrm>
            <a:off x="7156964" y="4375011"/>
            <a:ext cx="1672960" cy="430887"/>
          </a:xfrm>
          <a:prstGeom prst="rect">
            <a:avLst/>
          </a:prstGeom>
        </p:spPr>
        <p:txBody>
          <a:bodyPr wrap="square" numCol="1">
            <a:spAutoFit/>
          </a:bodyPr>
          <a:lstStyle/>
          <a:p>
            <a:pPr algn="ctr"/>
            <a:r>
              <a:rPr lang="en-US" sz="1100" b="1" dirty="0" smtClean="0">
                <a:latin typeface="+mj-lt"/>
              </a:rPr>
              <a:t>63 samples/cell line</a:t>
            </a:r>
          </a:p>
          <a:p>
            <a:pPr algn="ctr"/>
            <a:r>
              <a:rPr lang="en-US" sz="1100" b="1" dirty="0" smtClean="0">
                <a:latin typeface="+mj-lt"/>
              </a:rPr>
              <a:t>total of 4221 samples</a:t>
            </a:r>
          </a:p>
        </p:txBody>
      </p:sp>
      <p:sp>
        <p:nvSpPr>
          <p:cNvPr id="25600" name="Left Brace 25599"/>
          <p:cNvSpPr/>
          <p:nvPr/>
        </p:nvSpPr>
        <p:spPr>
          <a:xfrm>
            <a:off x="2851220" y="753706"/>
            <a:ext cx="225581" cy="4874600"/>
          </a:xfrm>
          <a:prstGeom prst="leftBrace">
            <a:avLst/>
          </a:prstGeom>
          <a:ln w="28575">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81" name="Left Brace 780"/>
          <p:cNvSpPr/>
          <p:nvPr/>
        </p:nvSpPr>
        <p:spPr>
          <a:xfrm rot="10800000">
            <a:off x="4513100" y="753706"/>
            <a:ext cx="225581" cy="2350774"/>
          </a:xfrm>
          <a:prstGeom prst="leftBrace">
            <a:avLst/>
          </a:prstGeom>
          <a:ln w="28575">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82" name="Left Brace 781"/>
          <p:cNvSpPr/>
          <p:nvPr/>
        </p:nvSpPr>
        <p:spPr>
          <a:xfrm rot="10800000">
            <a:off x="4529073" y="3238198"/>
            <a:ext cx="225581" cy="2350774"/>
          </a:xfrm>
          <a:prstGeom prst="leftBrace">
            <a:avLst/>
          </a:prstGeom>
          <a:ln w="28575">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83" name="Left Brace 782"/>
          <p:cNvSpPr/>
          <p:nvPr/>
        </p:nvSpPr>
        <p:spPr>
          <a:xfrm rot="10800000">
            <a:off x="6503116" y="758830"/>
            <a:ext cx="225581" cy="6044587"/>
          </a:xfrm>
          <a:prstGeom prst="leftBrace">
            <a:avLst/>
          </a:prstGeom>
          <a:ln w="28575">
            <a:solidFill>
              <a:schemeClr val="bg2">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nvGrpSpPr>
          <p:cNvPr id="25601" name="Group 25600"/>
          <p:cNvGrpSpPr/>
          <p:nvPr/>
        </p:nvGrpSpPr>
        <p:grpSpPr>
          <a:xfrm>
            <a:off x="9291189" y="2753624"/>
            <a:ext cx="1547837" cy="1269820"/>
            <a:chOff x="3951319" y="803608"/>
            <a:chExt cx="7379441" cy="6053972"/>
          </a:xfrm>
        </p:grpSpPr>
        <p:pic>
          <p:nvPicPr>
            <p:cNvPr id="788" name="Picture 2"/>
            <p:cNvPicPr>
              <a:picLocks noChangeAspect="1" noChangeArrowheads="1"/>
            </p:cNvPicPr>
            <p:nvPr/>
          </p:nvPicPr>
          <p:blipFill>
            <a:blip r:embed="rId10">
              <a:extLst>
                <a:ext uri="{28A0092B-C50C-407E-A947-70E740481C1C}">
                  <a14:useLocalDpi xmlns:a14="http://schemas.microsoft.com/office/drawing/2010/main"/>
                </a:ext>
              </a:extLst>
            </a:blip>
            <a:srcRect/>
            <a:stretch>
              <a:fillRect/>
            </a:stretch>
          </p:blipFill>
          <p:spPr bwMode="auto">
            <a:xfrm>
              <a:off x="3951319" y="803608"/>
              <a:ext cx="7379441" cy="60539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89" name="Picture 788"/>
            <p:cNvPicPr>
              <a:picLocks noChangeAspect="1"/>
            </p:cNvPicPr>
            <p:nvPr/>
          </p:nvPicPr>
          <p:blipFill>
            <a:blip r:embed="rId11"/>
            <a:stretch>
              <a:fillRect/>
            </a:stretch>
          </p:blipFill>
          <p:spPr>
            <a:xfrm>
              <a:off x="9375269" y="1191970"/>
              <a:ext cx="1739633" cy="1836279"/>
            </a:xfrm>
            <a:prstGeom prst="rect">
              <a:avLst/>
            </a:prstGeom>
          </p:spPr>
        </p:pic>
      </p:grpSp>
      <p:grpSp>
        <p:nvGrpSpPr>
          <p:cNvPr id="791" name="Group 790"/>
          <p:cNvGrpSpPr/>
          <p:nvPr/>
        </p:nvGrpSpPr>
        <p:grpSpPr>
          <a:xfrm>
            <a:off x="9494360" y="2978585"/>
            <a:ext cx="1547837" cy="1269820"/>
            <a:chOff x="3951319" y="803608"/>
            <a:chExt cx="7379441" cy="6053972"/>
          </a:xfrm>
        </p:grpSpPr>
        <p:pic>
          <p:nvPicPr>
            <p:cNvPr id="792" name="Picture 2"/>
            <p:cNvPicPr>
              <a:picLocks noChangeAspect="1" noChangeArrowheads="1"/>
            </p:cNvPicPr>
            <p:nvPr/>
          </p:nvPicPr>
          <p:blipFill>
            <a:blip r:embed="rId10">
              <a:extLst>
                <a:ext uri="{28A0092B-C50C-407E-A947-70E740481C1C}">
                  <a14:useLocalDpi xmlns:a14="http://schemas.microsoft.com/office/drawing/2010/main"/>
                </a:ext>
              </a:extLst>
            </a:blip>
            <a:srcRect/>
            <a:stretch>
              <a:fillRect/>
            </a:stretch>
          </p:blipFill>
          <p:spPr bwMode="auto">
            <a:xfrm>
              <a:off x="3951319" y="803608"/>
              <a:ext cx="7379441" cy="60539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93" name="Picture 792"/>
            <p:cNvPicPr>
              <a:picLocks noChangeAspect="1"/>
            </p:cNvPicPr>
            <p:nvPr/>
          </p:nvPicPr>
          <p:blipFill>
            <a:blip r:embed="rId11"/>
            <a:stretch>
              <a:fillRect/>
            </a:stretch>
          </p:blipFill>
          <p:spPr>
            <a:xfrm>
              <a:off x="9375269" y="1191970"/>
              <a:ext cx="1739633" cy="1836279"/>
            </a:xfrm>
            <a:prstGeom prst="rect">
              <a:avLst/>
            </a:prstGeom>
          </p:spPr>
        </p:pic>
      </p:grpSp>
      <p:grpSp>
        <p:nvGrpSpPr>
          <p:cNvPr id="794" name="Group 793"/>
          <p:cNvGrpSpPr/>
          <p:nvPr/>
        </p:nvGrpSpPr>
        <p:grpSpPr>
          <a:xfrm>
            <a:off x="9654943" y="3179876"/>
            <a:ext cx="1547837" cy="1269820"/>
            <a:chOff x="3951319" y="803608"/>
            <a:chExt cx="7379441" cy="6053972"/>
          </a:xfrm>
        </p:grpSpPr>
        <p:pic>
          <p:nvPicPr>
            <p:cNvPr id="795" name="Picture 2"/>
            <p:cNvPicPr>
              <a:picLocks noChangeAspect="1" noChangeArrowheads="1"/>
            </p:cNvPicPr>
            <p:nvPr/>
          </p:nvPicPr>
          <p:blipFill>
            <a:blip r:embed="rId10">
              <a:extLst>
                <a:ext uri="{28A0092B-C50C-407E-A947-70E740481C1C}">
                  <a14:useLocalDpi xmlns:a14="http://schemas.microsoft.com/office/drawing/2010/main"/>
                </a:ext>
              </a:extLst>
            </a:blip>
            <a:srcRect/>
            <a:stretch>
              <a:fillRect/>
            </a:stretch>
          </p:blipFill>
          <p:spPr bwMode="auto">
            <a:xfrm>
              <a:off x="3951319" y="803608"/>
              <a:ext cx="7379441" cy="60539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96" name="Picture 795"/>
            <p:cNvPicPr>
              <a:picLocks noChangeAspect="1"/>
            </p:cNvPicPr>
            <p:nvPr/>
          </p:nvPicPr>
          <p:blipFill>
            <a:blip r:embed="rId11"/>
            <a:stretch>
              <a:fillRect/>
            </a:stretch>
          </p:blipFill>
          <p:spPr>
            <a:xfrm>
              <a:off x="9375269" y="1191970"/>
              <a:ext cx="1739633" cy="1836279"/>
            </a:xfrm>
            <a:prstGeom prst="rect">
              <a:avLst/>
            </a:prstGeom>
          </p:spPr>
        </p:pic>
      </p:grpSp>
      <p:grpSp>
        <p:nvGrpSpPr>
          <p:cNvPr id="797" name="Group 796"/>
          <p:cNvGrpSpPr/>
          <p:nvPr/>
        </p:nvGrpSpPr>
        <p:grpSpPr>
          <a:xfrm>
            <a:off x="9835386" y="3368124"/>
            <a:ext cx="1547837" cy="1269820"/>
            <a:chOff x="3951319" y="803608"/>
            <a:chExt cx="7379441" cy="6053972"/>
          </a:xfrm>
        </p:grpSpPr>
        <p:pic>
          <p:nvPicPr>
            <p:cNvPr id="798" name="Picture 2"/>
            <p:cNvPicPr>
              <a:picLocks noChangeAspect="1" noChangeArrowheads="1"/>
            </p:cNvPicPr>
            <p:nvPr/>
          </p:nvPicPr>
          <p:blipFill>
            <a:blip r:embed="rId10">
              <a:extLst>
                <a:ext uri="{28A0092B-C50C-407E-A947-70E740481C1C}">
                  <a14:useLocalDpi xmlns:a14="http://schemas.microsoft.com/office/drawing/2010/main"/>
                </a:ext>
              </a:extLst>
            </a:blip>
            <a:srcRect/>
            <a:stretch>
              <a:fillRect/>
            </a:stretch>
          </p:blipFill>
          <p:spPr bwMode="auto">
            <a:xfrm>
              <a:off x="3951319" y="803608"/>
              <a:ext cx="7379441" cy="60539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99" name="Picture 798"/>
            <p:cNvPicPr>
              <a:picLocks noChangeAspect="1"/>
            </p:cNvPicPr>
            <p:nvPr/>
          </p:nvPicPr>
          <p:blipFill>
            <a:blip r:embed="rId11"/>
            <a:stretch>
              <a:fillRect/>
            </a:stretch>
          </p:blipFill>
          <p:spPr>
            <a:xfrm>
              <a:off x="9375269" y="1191970"/>
              <a:ext cx="1739633" cy="1836279"/>
            </a:xfrm>
            <a:prstGeom prst="rect">
              <a:avLst/>
            </a:prstGeom>
          </p:spPr>
        </p:pic>
      </p:grpSp>
      <p:sp>
        <p:nvSpPr>
          <p:cNvPr id="778" name="Rectangle 777"/>
          <p:cNvSpPr/>
          <p:nvPr/>
        </p:nvSpPr>
        <p:spPr>
          <a:xfrm>
            <a:off x="8326335" y="3485889"/>
            <a:ext cx="1237151" cy="261610"/>
          </a:xfrm>
          <a:prstGeom prst="rect">
            <a:avLst/>
          </a:prstGeom>
        </p:spPr>
        <p:txBody>
          <a:bodyPr wrap="square" numCol="1">
            <a:spAutoFit/>
          </a:bodyPr>
          <a:lstStyle/>
          <a:p>
            <a:pPr algn="ctr"/>
            <a:r>
              <a:rPr lang="en-US" sz="1100" b="1" dirty="0" smtClean="0">
                <a:latin typeface="+mj-lt"/>
              </a:rPr>
              <a:t>data analysis</a:t>
            </a:r>
          </a:p>
        </p:txBody>
      </p:sp>
      <p:sp>
        <p:nvSpPr>
          <p:cNvPr id="800" name="Rectangle 799"/>
          <p:cNvSpPr/>
          <p:nvPr/>
        </p:nvSpPr>
        <p:spPr>
          <a:xfrm>
            <a:off x="9105087" y="4687140"/>
            <a:ext cx="2518344" cy="600164"/>
          </a:xfrm>
          <a:prstGeom prst="rect">
            <a:avLst/>
          </a:prstGeom>
        </p:spPr>
        <p:txBody>
          <a:bodyPr wrap="square" numCol="1">
            <a:spAutoFit/>
          </a:bodyPr>
          <a:lstStyle/>
          <a:p>
            <a:pPr algn="ctr"/>
            <a:r>
              <a:rPr lang="en-US" sz="1100" b="1" dirty="0">
                <a:latin typeface="+mj-lt"/>
              </a:rPr>
              <a:t>40 markers at single cell resolution: 156’177 quantified </a:t>
            </a:r>
            <a:r>
              <a:rPr lang="en-US" sz="1100" b="1" dirty="0" smtClean="0">
                <a:latin typeface="+mj-lt"/>
              </a:rPr>
              <a:t>markers</a:t>
            </a:r>
          </a:p>
          <a:p>
            <a:pPr algn="ctr"/>
            <a:r>
              <a:rPr lang="en-US" sz="1100" b="1" dirty="0" smtClean="0">
                <a:latin typeface="+mj-lt"/>
              </a:rPr>
              <a:t>8 million single cells</a:t>
            </a:r>
            <a:endParaRPr lang="en-US" sz="1100" b="1" dirty="0">
              <a:latin typeface="+mj-lt"/>
            </a:endParaRPr>
          </a:p>
        </p:txBody>
      </p:sp>
      <p:sp>
        <p:nvSpPr>
          <p:cNvPr id="2" name="Rectangle 1"/>
          <p:cNvSpPr/>
          <p:nvPr/>
        </p:nvSpPr>
        <p:spPr>
          <a:xfrm flipV="1">
            <a:off x="2851221" y="1167746"/>
            <a:ext cx="1865128" cy="616899"/>
          </a:xfrm>
          <a:prstGeom prst="rect">
            <a:avLst/>
          </a:prstGeom>
          <a:solidFill>
            <a:srgbClr val="FFC000">
              <a:alpha val="21961"/>
            </a:srgbClr>
          </a:solidFill>
          <a:ln w="38100">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2" name="Rectangle 91"/>
          <p:cNvSpPr/>
          <p:nvPr/>
        </p:nvSpPr>
        <p:spPr>
          <a:xfrm flipV="1">
            <a:off x="2855491" y="3669920"/>
            <a:ext cx="1860857" cy="610216"/>
          </a:xfrm>
          <a:prstGeom prst="rect">
            <a:avLst/>
          </a:prstGeom>
          <a:solidFill>
            <a:srgbClr val="FF0000">
              <a:alpha val="21961"/>
            </a:srgbClr>
          </a:solid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4" name="Picture 4" descr="Image result for histogram vector"/>
          <p:cNvPicPr>
            <a:picLocks noChangeAspect="1" noChangeArrowheads="1"/>
          </p:cNvPicPr>
          <p:nvPr/>
        </p:nvPicPr>
        <p:blipFill rotWithShape="1">
          <a:blip r:embed="rId12">
            <a:duotone>
              <a:prstClr val="black"/>
              <a:srgbClr val="FF0000">
                <a:tint val="45000"/>
                <a:satMod val="400000"/>
              </a:srgbClr>
            </a:duotone>
            <a:extLst>
              <a:ext uri="{BEBA8EAE-BF5A-486C-A8C5-ECC9F3942E4B}">
                <a14:imgProps xmlns:a14="http://schemas.microsoft.com/office/drawing/2010/main">
                  <a14:imgLayer r:embed="rId13">
                    <a14:imgEffect>
                      <a14:backgroundRemoval t="14762" b="89524" l="20000" r="86964"/>
                    </a14:imgEffect>
                    <a14:imgEffect>
                      <a14:sharpenSoften amount="-25000"/>
                    </a14:imgEffect>
                    <a14:imgEffect>
                      <a14:colorTemperature colorTemp="11200"/>
                    </a14:imgEffect>
                    <a14:imgEffect>
                      <a14:saturation sat="400000"/>
                    </a14:imgEffect>
                    <a14:imgEffect>
                      <a14:brightnessContrast bright="41000"/>
                    </a14:imgEffect>
                  </a14:imgLayer>
                </a14:imgProps>
              </a:ext>
              <a:ext uri="{28A0092B-C50C-407E-A947-70E740481C1C}">
                <a14:useLocalDpi xmlns:a14="http://schemas.microsoft.com/office/drawing/2010/main" val="0"/>
              </a:ext>
            </a:extLst>
          </a:blip>
          <a:srcRect l="17145" t="13069" r="11339" b="10048"/>
          <a:stretch/>
        </p:blipFill>
        <p:spPr bwMode="auto">
          <a:xfrm>
            <a:off x="11456346" y="56044"/>
            <a:ext cx="655782" cy="5287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3473"/>
      </p:ext>
    </p:extLst>
  </p:cSld>
  <p:clrMapOvr>
    <a:masterClrMapping/>
  </p:clrMapOvr>
  <mc:AlternateContent xmlns:mc="http://schemas.openxmlformats.org/markup-compatibility/2006" xmlns:p14="http://schemas.microsoft.com/office/powerpoint/2010/main">
    <mc:Choice Requires="p14">
      <p:transition p14:dur="0" advTm="9640"/>
    </mc:Choice>
    <mc:Fallback xmlns="">
      <p:transition advTm="964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ectangle 113"/>
          <p:cNvSpPr/>
          <p:nvPr/>
        </p:nvSpPr>
        <p:spPr>
          <a:xfrm>
            <a:off x="0" y="-1"/>
            <a:ext cx="12192000" cy="635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12" name="Rectangle 11"/>
          <p:cNvSpPr/>
          <p:nvPr/>
        </p:nvSpPr>
        <p:spPr>
          <a:xfrm flipV="1">
            <a:off x="0" y="634999"/>
            <a:ext cx="12192000" cy="8061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ntent Placeholder 2"/>
          <p:cNvSpPr txBox="1">
            <a:spLocks/>
          </p:cNvSpPr>
          <p:nvPr/>
        </p:nvSpPr>
        <p:spPr>
          <a:xfrm>
            <a:off x="530087" y="1209981"/>
            <a:ext cx="10972800" cy="4525963"/>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buFont typeface="Arial" panose="020B0604020202020204" pitchFamily="34" charset="0"/>
              <a:buChar char="•"/>
            </a:pPr>
            <a:endParaRPr lang="fr-CH" dirty="0" smtClean="0">
              <a:solidFill>
                <a:schemeClr val="tx1"/>
              </a:solidFill>
            </a:endParaRPr>
          </a:p>
        </p:txBody>
      </p:sp>
      <p:sp>
        <p:nvSpPr>
          <p:cNvPr id="7" name="TextBox 6"/>
          <p:cNvSpPr txBox="1"/>
          <p:nvPr/>
        </p:nvSpPr>
        <p:spPr>
          <a:xfrm>
            <a:off x="11901047" y="6554987"/>
            <a:ext cx="1196587" cy="276999"/>
          </a:xfrm>
          <a:prstGeom prst="rect">
            <a:avLst/>
          </a:prstGeom>
          <a:noFill/>
        </p:spPr>
        <p:txBody>
          <a:bodyPr wrap="square" rtlCol="0">
            <a:spAutoFit/>
          </a:bodyPr>
          <a:lstStyle/>
          <a:p>
            <a:fld id="{40048CD4-BD2D-45E1-B814-D5FF9B7841B6}" type="slidenum">
              <a:rPr lang="en-US" sz="1200" smtClean="0">
                <a:solidFill>
                  <a:schemeClr val="bg1">
                    <a:lumMod val="50000"/>
                  </a:schemeClr>
                </a:solidFill>
              </a:rPr>
              <a:t>5</a:t>
            </a:fld>
            <a:endParaRPr lang="en-US" sz="1200" dirty="0">
              <a:solidFill>
                <a:schemeClr val="bg1">
                  <a:lumMod val="50000"/>
                </a:schemeClr>
              </a:solidFill>
            </a:endParaRPr>
          </a:p>
        </p:txBody>
      </p:sp>
      <p:pic>
        <p:nvPicPr>
          <p:cNvPr id="8" name="Picture 26"/>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2836506" y="724009"/>
            <a:ext cx="6634065" cy="61079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10" name="Table 9"/>
          <p:cNvGraphicFramePr>
            <a:graphicFrameLocks noGrp="1"/>
          </p:cNvGraphicFramePr>
          <p:nvPr>
            <p:extLst>
              <p:ext uri="{D42A27DB-BD31-4B8C-83A1-F6EECF244321}">
                <p14:modId xmlns:p14="http://schemas.microsoft.com/office/powerpoint/2010/main" val="3726664876"/>
              </p:ext>
            </p:extLst>
          </p:nvPr>
        </p:nvGraphicFramePr>
        <p:xfrm>
          <a:off x="159903" y="5335660"/>
          <a:ext cx="1752600" cy="1422938"/>
        </p:xfrm>
        <a:graphic>
          <a:graphicData uri="http://schemas.openxmlformats.org/drawingml/2006/table">
            <a:tbl>
              <a:tblPr>
                <a:tableStyleId>{37CE84F3-28C3-443E-9E96-99CF82512B78}</a:tableStyleId>
              </a:tblPr>
              <a:tblGrid>
                <a:gridCol w="876300">
                  <a:extLst>
                    <a:ext uri="{9D8B030D-6E8A-4147-A177-3AD203B41FA5}">
                      <a16:colId xmlns:a16="http://schemas.microsoft.com/office/drawing/2014/main" val="20000"/>
                    </a:ext>
                  </a:extLst>
                </a:gridCol>
                <a:gridCol w="876300">
                  <a:extLst>
                    <a:ext uri="{9D8B030D-6E8A-4147-A177-3AD203B41FA5}">
                      <a16:colId xmlns:a16="http://schemas.microsoft.com/office/drawing/2014/main" val="20001"/>
                    </a:ext>
                  </a:extLst>
                </a:gridCol>
              </a:tblGrid>
              <a:tr h="268508">
                <a:tc>
                  <a:txBody>
                    <a:bodyPr/>
                    <a:lstStyle/>
                    <a:p>
                      <a:pPr algn="ctr" fontAlgn="ctr"/>
                      <a:r>
                        <a:rPr lang="de-CH" sz="1400" b="1" u="none" strike="noStrike" dirty="0" err="1" smtClean="0">
                          <a:effectLst/>
                          <a:latin typeface="+mn-lt"/>
                        </a:rPr>
                        <a:t>Replicate</a:t>
                      </a:r>
                      <a:r>
                        <a:rPr lang="de-CH" sz="1400" b="1" u="none" strike="noStrike" baseline="0" dirty="0" smtClean="0">
                          <a:effectLst/>
                          <a:latin typeface="+mn-lt"/>
                        </a:rPr>
                        <a:t> </a:t>
                      </a:r>
                      <a:r>
                        <a:rPr lang="de-CH" sz="1400" b="1" u="none" strike="noStrike" dirty="0" smtClean="0">
                          <a:effectLst/>
                          <a:latin typeface="+mn-lt"/>
                        </a:rPr>
                        <a:t>A</a:t>
                      </a:r>
                      <a:endParaRPr lang="de-CH" sz="1400" b="1" i="0" u="none" strike="noStrike" dirty="0">
                        <a:solidFill>
                          <a:schemeClr val="bg1"/>
                        </a:solidFill>
                        <a:effectLst/>
                        <a:latin typeface="+mn-lt"/>
                      </a:endParaRPr>
                    </a:p>
                  </a:txBody>
                  <a:tcPr marL="9525" marR="9525" marT="9525" marB="0" anchor="ctr">
                    <a:solidFill>
                      <a:srgbClr val="FFC000"/>
                    </a:solidFill>
                  </a:tcPr>
                </a:tc>
                <a:tc>
                  <a:txBody>
                    <a:bodyPr/>
                    <a:lstStyle/>
                    <a:p>
                      <a:pPr algn="ctr" fontAlgn="ctr"/>
                      <a:r>
                        <a:rPr lang="de-CH" sz="1400" b="1" u="none" strike="noStrike" dirty="0" err="1" smtClean="0">
                          <a:effectLst/>
                          <a:latin typeface="+mn-lt"/>
                        </a:rPr>
                        <a:t>Replicate</a:t>
                      </a:r>
                      <a:r>
                        <a:rPr lang="de-CH" sz="1400" b="1" u="none" strike="noStrike" dirty="0" smtClean="0">
                          <a:effectLst/>
                          <a:latin typeface="+mn-lt"/>
                        </a:rPr>
                        <a:t> B</a:t>
                      </a:r>
                      <a:endParaRPr lang="de-CH" sz="1400" b="1" i="0" u="none" strike="noStrike" baseline="-25000" dirty="0">
                        <a:solidFill>
                          <a:schemeClr val="bg1"/>
                        </a:solidFill>
                        <a:effectLst/>
                        <a:latin typeface="+mn-lt"/>
                      </a:endParaRPr>
                    </a:p>
                  </a:txBody>
                  <a:tcPr marL="9525" marR="9525" marT="9525" marB="0" anchor="ctr">
                    <a:solidFill>
                      <a:srgbClr val="C00000"/>
                    </a:solidFill>
                  </a:tcPr>
                </a:tc>
                <a:extLst>
                  <a:ext uri="{0D108BD9-81ED-4DB2-BD59-A6C34878D82A}">
                    <a16:rowId xmlns:a16="http://schemas.microsoft.com/office/drawing/2014/main" val="10000"/>
                  </a:ext>
                </a:extLst>
              </a:tr>
              <a:tr h="181553">
                <a:tc>
                  <a:txBody>
                    <a:bodyPr/>
                    <a:lstStyle/>
                    <a:p>
                      <a:pPr algn="ctr" fontAlgn="ctr"/>
                      <a:r>
                        <a:rPr lang="de-CH" sz="1200" b="1" u="none" strike="noStrike" dirty="0" smtClean="0">
                          <a:solidFill>
                            <a:schemeClr val="tx1"/>
                          </a:solidFill>
                          <a:effectLst/>
                          <a:latin typeface="+mn-lt"/>
                        </a:rPr>
                        <a:t>0</a:t>
                      </a:r>
                      <a:endParaRPr lang="de-CH" sz="1200" b="1" i="0" u="none" strike="noStrike" dirty="0">
                        <a:solidFill>
                          <a:schemeClr val="tx1"/>
                        </a:solidFill>
                        <a:effectLst/>
                        <a:latin typeface="+mn-lt"/>
                      </a:endParaRPr>
                    </a:p>
                  </a:txBody>
                  <a:tcPr marL="9525" marR="9525" marT="9525" marB="0" anchor="ctr">
                    <a:solidFill>
                      <a:schemeClr val="accent6">
                        <a:lumMod val="60000"/>
                        <a:lumOff val="40000"/>
                      </a:schemeClr>
                    </a:solidFill>
                  </a:tcPr>
                </a:tc>
                <a:tc>
                  <a:txBody>
                    <a:bodyPr/>
                    <a:lstStyle/>
                    <a:p>
                      <a:pPr algn="ctr" fontAlgn="ctr"/>
                      <a:r>
                        <a:rPr lang="de-CH" sz="1200" b="1" u="none" strike="noStrike" dirty="0" smtClean="0">
                          <a:solidFill>
                            <a:schemeClr val="tx1"/>
                          </a:solidFill>
                          <a:effectLst/>
                          <a:latin typeface="+mn-lt"/>
                        </a:rPr>
                        <a:t>0</a:t>
                      </a:r>
                      <a:endParaRPr lang="de-CH" sz="1200" b="1" i="0" u="none" strike="noStrike" dirty="0">
                        <a:solidFill>
                          <a:schemeClr val="tx1"/>
                        </a:solidFill>
                        <a:effectLst/>
                        <a:latin typeface="+mn-lt"/>
                      </a:endParaRPr>
                    </a:p>
                  </a:txBody>
                  <a:tcPr marL="9525" marR="9525" marT="9525" marB="0" anchor="ctr">
                    <a:solidFill>
                      <a:schemeClr val="accent2">
                        <a:lumMod val="60000"/>
                        <a:lumOff val="40000"/>
                      </a:schemeClr>
                    </a:solidFill>
                  </a:tcPr>
                </a:tc>
                <a:extLst>
                  <a:ext uri="{0D108BD9-81ED-4DB2-BD59-A6C34878D82A}">
                    <a16:rowId xmlns:a16="http://schemas.microsoft.com/office/drawing/2014/main" val="10001"/>
                  </a:ext>
                </a:extLst>
              </a:tr>
              <a:tr h="181553">
                <a:tc>
                  <a:txBody>
                    <a:bodyPr/>
                    <a:lstStyle/>
                    <a:p>
                      <a:pPr algn="ctr" fontAlgn="ctr"/>
                      <a:r>
                        <a:rPr lang="de-CH" sz="1200" b="1" i="0" u="none" strike="noStrike" dirty="0" smtClean="0">
                          <a:solidFill>
                            <a:schemeClr val="tx1"/>
                          </a:solidFill>
                          <a:effectLst/>
                          <a:latin typeface="+mn-lt"/>
                        </a:rPr>
                        <a:t>5.5</a:t>
                      </a:r>
                      <a:endParaRPr lang="de-CH" sz="1200" b="1" i="0" u="none" strike="noStrike" dirty="0">
                        <a:solidFill>
                          <a:schemeClr val="tx1"/>
                        </a:solidFill>
                        <a:effectLst/>
                        <a:latin typeface="+mn-lt"/>
                      </a:endParaRPr>
                    </a:p>
                  </a:txBody>
                  <a:tcPr marL="9525" marR="9525" marT="9525" marB="0" anchor="ctr">
                    <a:solidFill>
                      <a:schemeClr val="accent6">
                        <a:lumMod val="60000"/>
                        <a:lumOff val="40000"/>
                      </a:schemeClr>
                    </a:solidFill>
                  </a:tcPr>
                </a:tc>
                <a:tc>
                  <a:txBody>
                    <a:bodyPr/>
                    <a:lstStyle/>
                    <a:p>
                      <a:pPr algn="ctr" fontAlgn="ctr"/>
                      <a:r>
                        <a:rPr lang="de-CH" sz="1200" b="1" u="none" strike="noStrike" dirty="0" smtClean="0">
                          <a:solidFill>
                            <a:schemeClr val="tx1"/>
                          </a:solidFill>
                          <a:effectLst/>
                          <a:latin typeface="+mn-lt"/>
                        </a:rPr>
                        <a:t>7</a:t>
                      </a:r>
                      <a:endParaRPr lang="de-CH" sz="1200" b="1" i="0" u="none" strike="noStrike" dirty="0">
                        <a:solidFill>
                          <a:schemeClr val="tx1"/>
                        </a:solidFill>
                        <a:effectLst/>
                        <a:latin typeface="+mn-lt"/>
                      </a:endParaRPr>
                    </a:p>
                  </a:txBody>
                  <a:tcPr marL="9525" marR="9525" marT="9525" marB="0" anchor="ctr">
                    <a:solidFill>
                      <a:schemeClr val="accent2">
                        <a:lumMod val="60000"/>
                        <a:lumOff val="40000"/>
                      </a:schemeClr>
                    </a:solidFill>
                  </a:tcPr>
                </a:tc>
                <a:extLst>
                  <a:ext uri="{0D108BD9-81ED-4DB2-BD59-A6C34878D82A}">
                    <a16:rowId xmlns:a16="http://schemas.microsoft.com/office/drawing/2014/main" val="10002"/>
                  </a:ext>
                </a:extLst>
              </a:tr>
              <a:tr h="181553">
                <a:tc>
                  <a:txBody>
                    <a:bodyPr/>
                    <a:lstStyle/>
                    <a:p>
                      <a:pPr algn="ctr" fontAlgn="ctr"/>
                      <a:r>
                        <a:rPr lang="de-CH" sz="1200" b="1" u="none" strike="noStrike" dirty="0" smtClean="0">
                          <a:solidFill>
                            <a:schemeClr val="tx1"/>
                          </a:solidFill>
                          <a:effectLst/>
                          <a:latin typeface="+mn-lt"/>
                        </a:rPr>
                        <a:t>9</a:t>
                      </a:r>
                      <a:endParaRPr lang="de-CH" sz="1200" b="1" i="0" u="none" strike="noStrike" dirty="0">
                        <a:solidFill>
                          <a:schemeClr val="tx1"/>
                        </a:solidFill>
                        <a:effectLst/>
                        <a:latin typeface="+mn-lt"/>
                      </a:endParaRPr>
                    </a:p>
                  </a:txBody>
                  <a:tcPr marL="9525" marR="9525" marT="9525" marB="0" anchor="ctr">
                    <a:solidFill>
                      <a:schemeClr val="accent6">
                        <a:lumMod val="60000"/>
                        <a:lumOff val="40000"/>
                      </a:schemeClr>
                    </a:solidFill>
                  </a:tcPr>
                </a:tc>
                <a:tc>
                  <a:txBody>
                    <a:bodyPr/>
                    <a:lstStyle/>
                    <a:p>
                      <a:pPr algn="ctr" fontAlgn="ctr"/>
                      <a:r>
                        <a:rPr lang="de-CH" sz="1200" b="1" u="none" strike="noStrike" dirty="0" smtClean="0">
                          <a:solidFill>
                            <a:schemeClr val="tx1"/>
                          </a:solidFill>
                          <a:effectLst/>
                          <a:latin typeface="+mn-lt"/>
                        </a:rPr>
                        <a:t>9</a:t>
                      </a:r>
                      <a:endParaRPr lang="de-CH" sz="1200" b="1" i="0" u="none" strike="noStrike" dirty="0">
                        <a:solidFill>
                          <a:schemeClr val="tx1"/>
                        </a:solidFill>
                        <a:effectLst/>
                        <a:latin typeface="+mn-lt"/>
                      </a:endParaRPr>
                    </a:p>
                  </a:txBody>
                  <a:tcPr marL="9525" marR="9525" marT="9525" marB="0" anchor="ctr">
                    <a:solidFill>
                      <a:schemeClr val="accent2">
                        <a:lumMod val="60000"/>
                        <a:lumOff val="40000"/>
                      </a:schemeClr>
                    </a:solidFill>
                  </a:tcPr>
                </a:tc>
                <a:extLst>
                  <a:ext uri="{0D108BD9-81ED-4DB2-BD59-A6C34878D82A}">
                    <a16:rowId xmlns:a16="http://schemas.microsoft.com/office/drawing/2014/main" val="10003"/>
                  </a:ext>
                </a:extLst>
              </a:tr>
              <a:tr h="181553">
                <a:tc>
                  <a:txBody>
                    <a:bodyPr/>
                    <a:lstStyle/>
                    <a:p>
                      <a:pPr algn="ctr" fontAlgn="ctr"/>
                      <a:r>
                        <a:rPr lang="de-CH" sz="1200" b="1" u="none" strike="noStrike" dirty="0" smtClean="0">
                          <a:solidFill>
                            <a:schemeClr val="tx1"/>
                          </a:solidFill>
                          <a:effectLst/>
                          <a:latin typeface="+mn-lt"/>
                        </a:rPr>
                        <a:t>13</a:t>
                      </a:r>
                      <a:endParaRPr lang="de-CH" sz="1200" b="1" i="0" u="none" strike="noStrike" dirty="0">
                        <a:solidFill>
                          <a:schemeClr val="tx1"/>
                        </a:solidFill>
                        <a:effectLst/>
                        <a:latin typeface="+mn-lt"/>
                      </a:endParaRPr>
                    </a:p>
                  </a:txBody>
                  <a:tcPr marL="9525" marR="9525" marT="9525" marB="0" anchor="ctr">
                    <a:solidFill>
                      <a:schemeClr val="accent6">
                        <a:lumMod val="60000"/>
                        <a:lumOff val="40000"/>
                      </a:schemeClr>
                    </a:solidFill>
                  </a:tcPr>
                </a:tc>
                <a:tc>
                  <a:txBody>
                    <a:bodyPr/>
                    <a:lstStyle/>
                    <a:p>
                      <a:pPr algn="ctr" fontAlgn="ctr"/>
                      <a:r>
                        <a:rPr lang="de-CH" sz="1200" b="1" u="none" strike="noStrike" dirty="0" smtClean="0">
                          <a:solidFill>
                            <a:schemeClr val="tx1"/>
                          </a:solidFill>
                          <a:effectLst/>
                          <a:latin typeface="+mn-lt"/>
                        </a:rPr>
                        <a:t>17</a:t>
                      </a:r>
                      <a:endParaRPr lang="de-CH" sz="1200" b="1" i="0" u="none" strike="noStrike" dirty="0">
                        <a:solidFill>
                          <a:schemeClr val="tx1"/>
                        </a:solidFill>
                        <a:effectLst/>
                        <a:latin typeface="+mn-lt"/>
                      </a:endParaRPr>
                    </a:p>
                  </a:txBody>
                  <a:tcPr marL="9525" marR="9525" marT="9525" marB="0" anchor="ctr">
                    <a:solidFill>
                      <a:schemeClr val="accent2">
                        <a:lumMod val="60000"/>
                        <a:lumOff val="40000"/>
                      </a:schemeClr>
                    </a:solidFill>
                  </a:tcPr>
                </a:tc>
                <a:extLst>
                  <a:ext uri="{0D108BD9-81ED-4DB2-BD59-A6C34878D82A}">
                    <a16:rowId xmlns:a16="http://schemas.microsoft.com/office/drawing/2014/main" val="10004"/>
                  </a:ext>
                </a:extLst>
              </a:tr>
              <a:tr h="181553">
                <a:tc>
                  <a:txBody>
                    <a:bodyPr/>
                    <a:lstStyle/>
                    <a:p>
                      <a:pPr algn="ctr" fontAlgn="ctr"/>
                      <a:r>
                        <a:rPr lang="de-CH" sz="1200" b="1" u="none" strike="noStrike" dirty="0" smtClean="0">
                          <a:solidFill>
                            <a:schemeClr val="tx1"/>
                          </a:solidFill>
                          <a:effectLst/>
                          <a:latin typeface="+mn-lt"/>
                        </a:rPr>
                        <a:t>23</a:t>
                      </a:r>
                      <a:endParaRPr lang="de-CH" sz="1200" b="1" i="0" u="none" strike="noStrike" dirty="0">
                        <a:solidFill>
                          <a:schemeClr val="tx1"/>
                        </a:solidFill>
                        <a:effectLst/>
                        <a:latin typeface="+mn-lt"/>
                      </a:endParaRPr>
                    </a:p>
                  </a:txBody>
                  <a:tcPr marL="9525" marR="9525" marT="9525" marB="0" anchor="ctr">
                    <a:solidFill>
                      <a:schemeClr val="accent6">
                        <a:lumMod val="60000"/>
                        <a:lumOff val="40000"/>
                      </a:schemeClr>
                    </a:solidFill>
                  </a:tcPr>
                </a:tc>
                <a:tc>
                  <a:txBody>
                    <a:bodyPr/>
                    <a:lstStyle/>
                    <a:p>
                      <a:pPr algn="ctr" fontAlgn="ctr"/>
                      <a:r>
                        <a:rPr lang="de-CH" sz="1200" b="1" u="none" strike="noStrike" dirty="0" smtClean="0">
                          <a:solidFill>
                            <a:schemeClr val="tx1"/>
                          </a:solidFill>
                          <a:effectLst/>
                          <a:latin typeface="+mn-lt"/>
                        </a:rPr>
                        <a:t>30</a:t>
                      </a:r>
                      <a:endParaRPr lang="de-CH" sz="1200" b="1" i="0" u="none" strike="noStrike" dirty="0">
                        <a:solidFill>
                          <a:schemeClr val="tx1"/>
                        </a:solidFill>
                        <a:effectLst/>
                        <a:latin typeface="+mn-lt"/>
                      </a:endParaRPr>
                    </a:p>
                  </a:txBody>
                  <a:tcPr marL="9525" marR="9525" marT="9525" marB="0" anchor="ctr">
                    <a:solidFill>
                      <a:schemeClr val="accent2">
                        <a:lumMod val="60000"/>
                        <a:lumOff val="40000"/>
                      </a:schemeClr>
                    </a:solidFill>
                  </a:tcPr>
                </a:tc>
                <a:extLst>
                  <a:ext uri="{0D108BD9-81ED-4DB2-BD59-A6C34878D82A}">
                    <a16:rowId xmlns:a16="http://schemas.microsoft.com/office/drawing/2014/main" val="10005"/>
                  </a:ext>
                </a:extLst>
              </a:tr>
              <a:tr h="181553">
                <a:tc>
                  <a:txBody>
                    <a:bodyPr/>
                    <a:lstStyle/>
                    <a:p>
                      <a:pPr algn="ctr" fontAlgn="ctr"/>
                      <a:r>
                        <a:rPr lang="de-CH" sz="1200" b="1" u="none" strike="noStrike" dirty="0" smtClean="0">
                          <a:solidFill>
                            <a:schemeClr val="tx1"/>
                          </a:solidFill>
                          <a:effectLst/>
                          <a:latin typeface="+mn-lt"/>
                        </a:rPr>
                        <a:t>40</a:t>
                      </a:r>
                      <a:endParaRPr lang="de-CH" sz="1200" b="1" i="0" u="none" strike="noStrike" dirty="0">
                        <a:solidFill>
                          <a:schemeClr val="tx1"/>
                        </a:solidFill>
                        <a:effectLst/>
                        <a:latin typeface="+mn-lt"/>
                      </a:endParaRPr>
                    </a:p>
                  </a:txBody>
                  <a:tcPr marL="9525" marR="9525" marT="9525" marB="0" anchor="ctr">
                    <a:solidFill>
                      <a:schemeClr val="accent6">
                        <a:lumMod val="60000"/>
                        <a:lumOff val="40000"/>
                      </a:schemeClr>
                    </a:solidFill>
                  </a:tcPr>
                </a:tc>
                <a:tc>
                  <a:txBody>
                    <a:bodyPr/>
                    <a:lstStyle/>
                    <a:p>
                      <a:pPr algn="ctr" fontAlgn="ctr"/>
                      <a:r>
                        <a:rPr lang="de-CH" sz="1200" b="1" u="none" strike="noStrike" dirty="0" smtClean="0">
                          <a:solidFill>
                            <a:schemeClr val="tx1"/>
                          </a:solidFill>
                          <a:effectLst/>
                          <a:latin typeface="+mn-lt"/>
                        </a:rPr>
                        <a:t>60</a:t>
                      </a:r>
                      <a:endParaRPr lang="de-CH" sz="1200" b="1" i="0" u="none" strike="noStrike" dirty="0">
                        <a:solidFill>
                          <a:schemeClr val="tx1"/>
                        </a:solidFill>
                        <a:effectLst/>
                        <a:latin typeface="+mn-lt"/>
                      </a:endParaRPr>
                    </a:p>
                  </a:txBody>
                  <a:tcPr marL="9525" marR="9525" marT="9525" marB="0" anchor="ctr">
                    <a:solidFill>
                      <a:schemeClr val="accent2">
                        <a:lumMod val="60000"/>
                        <a:lumOff val="40000"/>
                      </a:schemeClr>
                    </a:solidFill>
                  </a:tcPr>
                </a:tc>
                <a:extLst>
                  <a:ext uri="{0D108BD9-81ED-4DB2-BD59-A6C34878D82A}">
                    <a16:rowId xmlns:a16="http://schemas.microsoft.com/office/drawing/2014/main" val="10006"/>
                  </a:ext>
                </a:extLst>
              </a:tr>
            </a:tbl>
          </a:graphicData>
        </a:graphic>
      </p:graphicFrame>
      <p:sp>
        <p:nvSpPr>
          <p:cNvPr id="13" name="Rectangle 12"/>
          <p:cNvSpPr/>
          <p:nvPr/>
        </p:nvSpPr>
        <p:spPr>
          <a:xfrm>
            <a:off x="25400" y="20022"/>
            <a:ext cx="12343938" cy="584775"/>
          </a:xfrm>
          <a:prstGeom prst="rect">
            <a:avLst/>
          </a:prstGeom>
        </p:spPr>
        <p:txBody>
          <a:bodyPr wrap="square" anchor="ctr">
            <a:spAutoFit/>
          </a:bodyPr>
          <a:lstStyle/>
          <a:p>
            <a:pPr eaLnBrk="0" hangingPunct="0">
              <a:defRPr/>
            </a:pPr>
            <a:r>
              <a:rPr lang="en-US" sz="2400" b="1" dirty="0">
                <a:solidFill>
                  <a:srgbClr val="00B0F0"/>
                </a:solidFill>
                <a:cs typeface="Calibri"/>
              </a:rPr>
              <a:t>integration </a:t>
            </a:r>
            <a:r>
              <a:rPr lang="en-US" sz="2400" b="1" dirty="0" smtClean="0">
                <a:solidFill>
                  <a:srgbClr val="00B0F0"/>
                </a:solidFill>
                <a:cs typeface="Calibri"/>
              </a:rPr>
              <a:t>I </a:t>
            </a:r>
            <a:r>
              <a:rPr lang="en-US" sz="3200" dirty="0" smtClean="0">
                <a:solidFill>
                  <a:schemeClr val="bg1"/>
                </a:solidFill>
                <a:cs typeface="Calibri"/>
              </a:rPr>
              <a:t>linear interpolation </a:t>
            </a:r>
            <a:r>
              <a:rPr lang="en-US" dirty="0" smtClean="0">
                <a:solidFill>
                  <a:schemeClr val="bg1"/>
                </a:solidFill>
                <a:cs typeface="Calibri"/>
              </a:rPr>
              <a:t>for the non-overlapping time-points and then calculate the average</a:t>
            </a:r>
            <a:endParaRPr lang="en-US" sz="3200" dirty="0" smtClean="0">
              <a:solidFill>
                <a:schemeClr val="bg1"/>
              </a:solidFill>
              <a:latin typeface="Calibri"/>
              <a:cs typeface="Calibri"/>
            </a:endParaRPr>
          </a:p>
        </p:txBody>
      </p:sp>
      <p:pic>
        <p:nvPicPr>
          <p:cNvPr id="15" name="Picture 4" descr="Image result for histogram vector"/>
          <p:cNvPicPr>
            <a:picLocks noChangeAspect="1" noChangeArrowheads="1"/>
          </p:cNvPicPr>
          <p:nvPr/>
        </p:nvPicPr>
        <p:blipFill rotWithShape="1">
          <a:blip r:embed="rId5">
            <a:duotone>
              <a:prstClr val="black"/>
              <a:srgbClr val="FF0000">
                <a:tint val="45000"/>
                <a:satMod val="400000"/>
              </a:srgbClr>
            </a:duotone>
            <a:extLst>
              <a:ext uri="{BEBA8EAE-BF5A-486C-A8C5-ECC9F3942E4B}">
                <a14:imgProps xmlns:a14="http://schemas.microsoft.com/office/drawing/2010/main">
                  <a14:imgLayer r:embed="rId6">
                    <a14:imgEffect>
                      <a14:backgroundRemoval t="14762" b="89524" l="20000" r="86964"/>
                    </a14:imgEffect>
                    <a14:imgEffect>
                      <a14:sharpenSoften amount="-25000"/>
                    </a14:imgEffect>
                    <a14:imgEffect>
                      <a14:colorTemperature colorTemp="11200"/>
                    </a14:imgEffect>
                    <a14:imgEffect>
                      <a14:saturation sat="400000"/>
                    </a14:imgEffect>
                    <a14:imgEffect>
                      <a14:brightnessContrast bright="41000"/>
                    </a14:imgEffect>
                  </a14:imgLayer>
                </a14:imgProps>
              </a:ext>
              <a:ext uri="{28A0092B-C50C-407E-A947-70E740481C1C}">
                <a14:useLocalDpi xmlns:a14="http://schemas.microsoft.com/office/drawing/2010/main" val="0"/>
              </a:ext>
            </a:extLst>
          </a:blip>
          <a:srcRect l="17145" t="13069" r="11339" b="10048"/>
          <a:stretch/>
        </p:blipFill>
        <p:spPr bwMode="auto">
          <a:xfrm>
            <a:off x="11456346" y="56044"/>
            <a:ext cx="655782" cy="528754"/>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3598915148"/>
      </p:ext>
    </p:extLst>
  </p:cSld>
  <p:clrMapOvr>
    <a:masterClrMapping/>
  </p:clrMapOvr>
  <mc:AlternateContent xmlns:mc="http://schemas.openxmlformats.org/markup-compatibility/2006" xmlns:p14="http://schemas.microsoft.com/office/powerpoint/2010/main">
    <mc:Choice Requires="p14">
      <p:transition p14:dur="0" advTm="41436"/>
    </mc:Choice>
    <mc:Fallback xmlns="">
      <p:transition advTm="41436"/>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ectangle 113"/>
          <p:cNvSpPr/>
          <p:nvPr/>
        </p:nvSpPr>
        <p:spPr>
          <a:xfrm>
            <a:off x="0" y="-1"/>
            <a:ext cx="12192000" cy="635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12" name="Rectangle 11"/>
          <p:cNvSpPr/>
          <p:nvPr/>
        </p:nvSpPr>
        <p:spPr>
          <a:xfrm flipV="1">
            <a:off x="0" y="634999"/>
            <a:ext cx="12192000" cy="8061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ntent Placeholder 2"/>
          <p:cNvSpPr txBox="1">
            <a:spLocks/>
          </p:cNvSpPr>
          <p:nvPr/>
        </p:nvSpPr>
        <p:spPr>
          <a:xfrm>
            <a:off x="530087" y="1209981"/>
            <a:ext cx="10972800" cy="4525963"/>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buFont typeface="Arial" panose="020B0604020202020204" pitchFamily="34" charset="0"/>
              <a:buChar char="•"/>
            </a:pPr>
            <a:endParaRPr lang="fr-CH" dirty="0" smtClean="0">
              <a:solidFill>
                <a:schemeClr val="tx1"/>
              </a:solidFill>
            </a:endParaRPr>
          </a:p>
        </p:txBody>
      </p:sp>
      <p:sp>
        <p:nvSpPr>
          <p:cNvPr id="7" name="TextBox 6"/>
          <p:cNvSpPr txBox="1"/>
          <p:nvPr/>
        </p:nvSpPr>
        <p:spPr>
          <a:xfrm>
            <a:off x="11901047" y="6554987"/>
            <a:ext cx="1196587" cy="276999"/>
          </a:xfrm>
          <a:prstGeom prst="rect">
            <a:avLst/>
          </a:prstGeom>
          <a:noFill/>
        </p:spPr>
        <p:txBody>
          <a:bodyPr wrap="square" rtlCol="0">
            <a:spAutoFit/>
          </a:bodyPr>
          <a:lstStyle/>
          <a:p>
            <a:fld id="{40048CD4-BD2D-45E1-B814-D5FF9B7841B6}" type="slidenum">
              <a:rPr lang="en-US" sz="1200" smtClean="0">
                <a:solidFill>
                  <a:schemeClr val="bg1">
                    <a:lumMod val="50000"/>
                  </a:schemeClr>
                </a:solidFill>
              </a:rPr>
              <a:t>6</a:t>
            </a:fld>
            <a:endParaRPr lang="en-US" sz="1200" dirty="0">
              <a:solidFill>
                <a:schemeClr val="bg1">
                  <a:lumMod val="50000"/>
                </a:schemeClr>
              </a:solidFill>
            </a:endParaRPr>
          </a:p>
        </p:txBody>
      </p:sp>
      <p:pic>
        <p:nvPicPr>
          <p:cNvPr id="14338" name="Picture 2"/>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2274919" y="804028"/>
            <a:ext cx="7379441" cy="60539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p:cNvPicPr>
            <a:picLocks noChangeAspect="1"/>
          </p:cNvPicPr>
          <p:nvPr/>
        </p:nvPicPr>
        <p:blipFill>
          <a:blip r:embed="rId5"/>
          <a:stretch>
            <a:fillRect/>
          </a:stretch>
        </p:blipFill>
        <p:spPr>
          <a:xfrm>
            <a:off x="7698869" y="1192390"/>
            <a:ext cx="1739633" cy="1836279"/>
          </a:xfrm>
          <a:prstGeom prst="rect">
            <a:avLst/>
          </a:prstGeom>
        </p:spPr>
      </p:pic>
      <p:sp>
        <p:nvSpPr>
          <p:cNvPr id="17" name="Rectangle 16"/>
          <p:cNvSpPr/>
          <p:nvPr/>
        </p:nvSpPr>
        <p:spPr>
          <a:xfrm>
            <a:off x="25400" y="20022"/>
            <a:ext cx="12343938" cy="584775"/>
          </a:xfrm>
          <a:prstGeom prst="rect">
            <a:avLst/>
          </a:prstGeom>
        </p:spPr>
        <p:txBody>
          <a:bodyPr wrap="square" anchor="ctr">
            <a:spAutoFit/>
          </a:bodyPr>
          <a:lstStyle/>
          <a:p>
            <a:pPr eaLnBrk="0" hangingPunct="0">
              <a:defRPr/>
            </a:pPr>
            <a:r>
              <a:rPr lang="en-US" sz="2400" b="1" dirty="0">
                <a:solidFill>
                  <a:srgbClr val="00B0F0"/>
                </a:solidFill>
                <a:cs typeface="Calibri"/>
              </a:rPr>
              <a:t>integration </a:t>
            </a:r>
            <a:r>
              <a:rPr lang="en-US" sz="2400" b="1" dirty="0" smtClean="0">
                <a:solidFill>
                  <a:srgbClr val="00B0F0"/>
                </a:solidFill>
                <a:cs typeface="Calibri"/>
              </a:rPr>
              <a:t>I </a:t>
            </a:r>
            <a:r>
              <a:rPr lang="en-US" sz="3200" dirty="0" smtClean="0">
                <a:solidFill>
                  <a:schemeClr val="bg1"/>
                </a:solidFill>
                <a:cs typeface="Calibri"/>
              </a:rPr>
              <a:t>same for the inhibitors time courses</a:t>
            </a:r>
            <a:endParaRPr lang="en-US" sz="3200" dirty="0" smtClean="0">
              <a:solidFill>
                <a:schemeClr val="bg1"/>
              </a:solidFill>
              <a:latin typeface="Calibri"/>
              <a:cs typeface="Calibri"/>
            </a:endParaRPr>
          </a:p>
        </p:txBody>
      </p:sp>
      <p:pic>
        <p:nvPicPr>
          <p:cNvPr id="19" name="Picture 4" descr="Image result for histogram vector"/>
          <p:cNvPicPr>
            <a:picLocks noChangeAspect="1" noChangeArrowheads="1"/>
          </p:cNvPicPr>
          <p:nvPr/>
        </p:nvPicPr>
        <p:blipFill rotWithShape="1">
          <a:blip r:embed="rId6">
            <a:duotone>
              <a:prstClr val="black"/>
              <a:srgbClr val="FF0000">
                <a:tint val="45000"/>
                <a:satMod val="400000"/>
              </a:srgbClr>
            </a:duotone>
            <a:extLst>
              <a:ext uri="{BEBA8EAE-BF5A-486C-A8C5-ECC9F3942E4B}">
                <a14:imgProps xmlns:a14="http://schemas.microsoft.com/office/drawing/2010/main">
                  <a14:imgLayer r:embed="rId7">
                    <a14:imgEffect>
                      <a14:backgroundRemoval t="14762" b="89524" l="20000" r="86964"/>
                    </a14:imgEffect>
                    <a14:imgEffect>
                      <a14:sharpenSoften amount="-25000"/>
                    </a14:imgEffect>
                    <a14:imgEffect>
                      <a14:colorTemperature colorTemp="11200"/>
                    </a14:imgEffect>
                    <a14:imgEffect>
                      <a14:saturation sat="400000"/>
                    </a14:imgEffect>
                    <a14:imgEffect>
                      <a14:brightnessContrast bright="41000"/>
                    </a14:imgEffect>
                  </a14:imgLayer>
                </a14:imgProps>
              </a:ext>
              <a:ext uri="{28A0092B-C50C-407E-A947-70E740481C1C}">
                <a14:useLocalDpi xmlns:a14="http://schemas.microsoft.com/office/drawing/2010/main" val="0"/>
              </a:ext>
            </a:extLst>
          </a:blip>
          <a:srcRect l="17145" t="13069" r="11339" b="10048"/>
          <a:stretch/>
        </p:blipFill>
        <p:spPr bwMode="auto">
          <a:xfrm>
            <a:off x="11456346" y="56044"/>
            <a:ext cx="655782" cy="528754"/>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932551751"/>
      </p:ext>
    </p:extLst>
  </p:cSld>
  <p:clrMapOvr>
    <a:masterClrMapping/>
  </p:clrMapOvr>
  <mc:AlternateContent xmlns:mc="http://schemas.openxmlformats.org/markup-compatibility/2006" xmlns:p14="http://schemas.microsoft.com/office/powerpoint/2010/main">
    <mc:Choice Requires="p14">
      <p:transition p14:dur="0" advTm="36385"/>
    </mc:Choice>
    <mc:Fallback xmlns="">
      <p:transition advTm="36385"/>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ectangle 113"/>
          <p:cNvSpPr/>
          <p:nvPr/>
        </p:nvSpPr>
        <p:spPr>
          <a:xfrm>
            <a:off x="0" y="-1"/>
            <a:ext cx="12192000" cy="635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12" name="Rectangle 11"/>
          <p:cNvSpPr/>
          <p:nvPr/>
        </p:nvSpPr>
        <p:spPr>
          <a:xfrm flipV="1">
            <a:off x="0" y="634999"/>
            <a:ext cx="12192000" cy="8061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ntent Placeholder 2"/>
          <p:cNvSpPr txBox="1">
            <a:spLocks/>
          </p:cNvSpPr>
          <p:nvPr/>
        </p:nvSpPr>
        <p:spPr>
          <a:xfrm>
            <a:off x="530087" y="1209981"/>
            <a:ext cx="10972800" cy="4525963"/>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buFont typeface="Arial" panose="020B0604020202020204" pitchFamily="34" charset="0"/>
              <a:buChar char="•"/>
            </a:pPr>
            <a:endParaRPr lang="fr-CH" dirty="0" smtClean="0">
              <a:solidFill>
                <a:schemeClr val="tx1"/>
              </a:solidFill>
            </a:endParaRPr>
          </a:p>
        </p:txBody>
      </p:sp>
      <p:sp>
        <p:nvSpPr>
          <p:cNvPr id="7" name="TextBox 6"/>
          <p:cNvSpPr txBox="1"/>
          <p:nvPr/>
        </p:nvSpPr>
        <p:spPr>
          <a:xfrm>
            <a:off x="11901047" y="6554987"/>
            <a:ext cx="1196587" cy="276999"/>
          </a:xfrm>
          <a:prstGeom prst="rect">
            <a:avLst/>
          </a:prstGeom>
          <a:noFill/>
        </p:spPr>
        <p:txBody>
          <a:bodyPr wrap="square" rtlCol="0">
            <a:spAutoFit/>
          </a:bodyPr>
          <a:lstStyle/>
          <a:p>
            <a:fld id="{40048CD4-BD2D-45E1-B814-D5FF9B7841B6}" type="slidenum">
              <a:rPr lang="en-US" sz="1200" smtClean="0">
                <a:solidFill>
                  <a:schemeClr val="bg1">
                    <a:lumMod val="50000"/>
                  </a:schemeClr>
                </a:solidFill>
              </a:rPr>
              <a:t>7</a:t>
            </a:fld>
            <a:endParaRPr lang="en-US" sz="1200" dirty="0">
              <a:solidFill>
                <a:schemeClr val="bg1">
                  <a:lumMod val="50000"/>
                </a:schemeClr>
              </a:solidFill>
            </a:endParaRPr>
          </a:p>
        </p:txBody>
      </p:sp>
      <p:sp>
        <p:nvSpPr>
          <p:cNvPr id="17" name="Rectangle 16"/>
          <p:cNvSpPr/>
          <p:nvPr/>
        </p:nvSpPr>
        <p:spPr>
          <a:xfrm>
            <a:off x="25400" y="20022"/>
            <a:ext cx="12343938" cy="584775"/>
          </a:xfrm>
          <a:prstGeom prst="rect">
            <a:avLst/>
          </a:prstGeom>
        </p:spPr>
        <p:txBody>
          <a:bodyPr wrap="square" anchor="ctr">
            <a:spAutoFit/>
          </a:bodyPr>
          <a:lstStyle/>
          <a:p>
            <a:pPr eaLnBrk="0" hangingPunct="0">
              <a:defRPr/>
            </a:pPr>
            <a:r>
              <a:rPr lang="en-US" sz="2400" b="1" dirty="0">
                <a:solidFill>
                  <a:srgbClr val="00B0F0"/>
                </a:solidFill>
                <a:cs typeface="Calibri"/>
              </a:rPr>
              <a:t>integration </a:t>
            </a:r>
            <a:r>
              <a:rPr lang="en-US" sz="2400" b="1" dirty="0" smtClean="0">
                <a:solidFill>
                  <a:srgbClr val="00B0F0"/>
                </a:solidFill>
                <a:cs typeface="Calibri"/>
              </a:rPr>
              <a:t>I </a:t>
            </a:r>
            <a:r>
              <a:rPr lang="en-US" sz="3200" dirty="0" smtClean="0">
                <a:solidFill>
                  <a:schemeClr val="bg1"/>
                </a:solidFill>
                <a:cs typeface="Calibri"/>
              </a:rPr>
              <a:t>for each of the 67 cell lines</a:t>
            </a:r>
            <a:endParaRPr lang="en-US" sz="3200" dirty="0" smtClean="0">
              <a:solidFill>
                <a:schemeClr val="bg1"/>
              </a:solidFill>
              <a:latin typeface="Calibri"/>
              <a:cs typeface="Calibri"/>
            </a:endParaRPr>
          </a:p>
        </p:txBody>
      </p:sp>
      <p:pic>
        <p:nvPicPr>
          <p:cNvPr id="19" name="Picture 4" descr="Image result for histogram vector"/>
          <p:cNvPicPr>
            <a:picLocks noChangeAspect="1" noChangeArrowheads="1"/>
          </p:cNvPicPr>
          <p:nvPr/>
        </p:nvPicPr>
        <p:blipFill rotWithShape="1">
          <a:blip r:embed="rId4">
            <a:duotone>
              <a:prstClr val="black"/>
              <a:srgbClr val="FF0000">
                <a:tint val="45000"/>
                <a:satMod val="400000"/>
              </a:srgbClr>
            </a:duotone>
            <a:extLst>
              <a:ext uri="{BEBA8EAE-BF5A-486C-A8C5-ECC9F3942E4B}">
                <a14:imgProps xmlns:a14="http://schemas.microsoft.com/office/drawing/2010/main">
                  <a14:imgLayer r:embed="rId5">
                    <a14:imgEffect>
                      <a14:backgroundRemoval t="14762" b="89524" l="20000" r="86964"/>
                    </a14:imgEffect>
                    <a14:imgEffect>
                      <a14:sharpenSoften amount="-25000"/>
                    </a14:imgEffect>
                    <a14:imgEffect>
                      <a14:colorTemperature colorTemp="11200"/>
                    </a14:imgEffect>
                    <a14:imgEffect>
                      <a14:saturation sat="400000"/>
                    </a14:imgEffect>
                    <a14:imgEffect>
                      <a14:brightnessContrast bright="41000"/>
                    </a14:imgEffect>
                  </a14:imgLayer>
                </a14:imgProps>
              </a:ext>
              <a:ext uri="{28A0092B-C50C-407E-A947-70E740481C1C}">
                <a14:useLocalDpi xmlns:a14="http://schemas.microsoft.com/office/drawing/2010/main" val="0"/>
              </a:ext>
            </a:extLst>
          </a:blip>
          <a:srcRect l="17145" t="13069" r="11339" b="10048"/>
          <a:stretch/>
        </p:blipFill>
        <p:spPr bwMode="auto">
          <a:xfrm>
            <a:off x="11456346" y="56044"/>
            <a:ext cx="655782" cy="528754"/>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p:cNvGrpSpPr/>
          <p:nvPr/>
        </p:nvGrpSpPr>
        <p:grpSpPr>
          <a:xfrm>
            <a:off x="2567042" y="730638"/>
            <a:ext cx="7625393" cy="6101348"/>
            <a:chOff x="2283303" y="715616"/>
            <a:chExt cx="7625393" cy="6101348"/>
          </a:xfrm>
        </p:grpSpPr>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83303" y="715616"/>
              <a:ext cx="7625393" cy="6101348"/>
            </a:xfrm>
            <a:prstGeom prst="rect">
              <a:avLst/>
            </a:prstGeom>
          </p:spPr>
        </p:pic>
        <p:sp>
          <p:nvSpPr>
            <p:cNvPr id="4" name="Rectangle 3"/>
            <p:cNvSpPr/>
            <p:nvPr/>
          </p:nvSpPr>
          <p:spPr>
            <a:xfrm>
              <a:off x="3165230" y="759851"/>
              <a:ext cx="351693" cy="14603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5" name="Content Placeholder 2"/>
          <p:cNvSpPr txBox="1">
            <a:spLocks/>
          </p:cNvSpPr>
          <p:nvPr/>
        </p:nvSpPr>
        <p:spPr>
          <a:xfrm>
            <a:off x="9566028" y="6222936"/>
            <a:ext cx="3199690" cy="578306"/>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sz="1600" dirty="0" smtClean="0">
                <a:solidFill>
                  <a:schemeClr val="tx1"/>
                </a:solidFill>
              </a:rPr>
              <a:t>CellLines.zip</a:t>
            </a:r>
          </a:p>
          <a:p>
            <a:pPr algn="l"/>
            <a:r>
              <a:rPr lang="en-US" sz="1600" dirty="0" err="1" smtClean="0">
                <a:solidFill>
                  <a:schemeClr val="tx1"/>
                </a:solidFill>
              </a:rPr>
              <a:t>Median_allsamples_tci.rds</a:t>
            </a:r>
            <a:endParaRPr lang="en-US" sz="1600" dirty="0" smtClean="0">
              <a:solidFill>
                <a:schemeClr val="tx1"/>
              </a:solidFill>
            </a:endParaRPr>
          </a:p>
        </p:txBody>
      </p:sp>
      <p:sp>
        <p:nvSpPr>
          <p:cNvPr id="18" name="Oval 17"/>
          <p:cNvSpPr/>
          <p:nvPr/>
        </p:nvSpPr>
        <p:spPr>
          <a:xfrm>
            <a:off x="9348412" y="6134100"/>
            <a:ext cx="2666935" cy="904875"/>
          </a:xfrm>
          <a:prstGeom prst="ellipse">
            <a:avLst/>
          </a:prstGeom>
          <a:noFill/>
          <a:ln w="28575">
            <a:solidFill>
              <a:srgbClr val="00B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11133711" y="5699716"/>
            <a:ext cx="1024401" cy="523220"/>
          </a:xfrm>
          <a:prstGeom prst="rect">
            <a:avLst/>
          </a:prstGeom>
        </p:spPr>
        <p:txBody>
          <a:bodyPr wrap="square" numCol="1">
            <a:spAutoFit/>
          </a:bodyPr>
          <a:lstStyle/>
          <a:p>
            <a:pPr algn="ctr"/>
            <a:r>
              <a:rPr lang="en-US" sz="1400" b="1" dirty="0" smtClean="0">
                <a:solidFill>
                  <a:srgbClr val="00B050"/>
                </a:solidFill>
                <a:latin typeface="+mj-lt"/>
              </a:rPr>
              <a:t>data availability </a:t>
            </a:r>
          </a:p>
        </p:txBody>
      </p:sp>
    </p:spTree>
    <p:custDataLst>
      <p:tags r:id="rId1"/>
    </p:custDataLst>
    <p:extLst>
      <p:ext uri="{BB962C8B-B14F-4D97-AF65-F5344CB8AC3E}">
        <p14:creationId xmlns:p14="http://schemas.microsoft.com/office/powerpoint/2010/main" val="2804741127"/>
      </p:ext>
    </p:extLst>
  </p:cSld>
  <p:clrMapOvr>
    <a:masterClrMapping/>
  </p:clrMapOvr>
  <mc:AlternateContent xmlns:mc="http://schemas.openxmlformats.org/markup-compatibility/2006" xmlns:p14="http://schemas.microsoft.com/office/powerpoint/2010/main">
    <mc:Choice Requires="p14">
      <p:transition p14:dur="0" advTm="36385"/>
    </mc:Choice>
    <mc:Fallback xmlns="">
      <p:transition advTm="36385"/>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1"/>
            <a:ext cx="12192000" cy="635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10" name="Rectangle 9"/>
          <p:cNvSpPr/>
          <p:nvPr/>
        </p:nvSpPr>
        <p:spPr>
          <a:xfrm flipV="1">
            <a:off x="0" y="634999"/>
            <a:ext cx="12192000" cy="8061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5400" y="20022"/>
            <a:ext cx="12192000" cy="584775"/>
          </a:xfrm>
          <a:prstGeom prst="rect">
            <a:avLst/>
          </a:prstGeom>
        </p:spPr>
        <p:txBody>
          <a:bodyPr wrap="square" anchor="ctr">
            <a:spAutoFit/>
          </a:bodyPr>
          <a:lstStyle/>
          <a:p>
            <a:pPr eaLnBrk="0" hangingPunct="0">
              <a:defRPr/>
            </a:pPr>
            <a:r>
              <a:rPr lang="en-US" sz="2400" b="1" dirty="0" smtClean="0">
                <a:solidFill>
                  <a:srgbClr val="00B0F0"/>
                </a:solidFill>
                <a:cs typeface="Calibri"/>
              </a:rPr>
              <a:t>integration </a:t>
            </a:r>
            <a:r>
              <a:rPr lang="en-US" sz="2400" b="1" dirty="0" smtClean="0">
                <a:solidFill>
                  <a:srgbClr val="00B0F0"/>
                </a:solidFill>
                <a:latin typeface="Calibri"/>
                <a:cs typeface="Calibri"/>
              </a:rPr>
              <a:t>I </a:t>
            </a:r>
            <a:r>
              <a:rPr lang="en-US" sz="3200" dirty="0" smtClean="0">
                <a:solidFill>
                  <a:schemeClr val="bg1"/>
                </a:solidFill>
                <a:cs typeface="Calibri"/>
              </a:rPr>
              <a:t>signaling responses across all cell lines</a:t>
            </a:r>
            <a:r>
              <a:rPr lang="en-US" dirty="0" smtClean="0">
                <a:solidFill>
                  <a:schemeClr val="bg1"/>
                </a:solidFill>
                <a:cs typeface="Calibri"/>
              </a:rPr>
              <a:t>, colored by PAM50 classification</a:t>
            </a:r>
            <a:endParaRPr lang="en-US" sz="3200" dirty="0" smtClean="0">
              <a:solidFill>
                <a:schemeClr val="bg1"/>
              </a:solidFill>
              <a:latin typeface="Calibri"/>
              <a:cs typeface="Calibri"/>
            </a:endParaRPr>
          </a:p>
        </p:txBody>
      </p:sp>
      <p:sp>
        <p:nvSpPr>
          <p:cNvPr id="11" name="Content Placeholder 2"/>
          <p:cNvSpPr txBox="1">
            <a:spLocks/>
          </p:cNvSpPr>
          <p:nvPr/>
        </p:nvSpPr>
        <p:spPr>
          <a:xfrm>
            <a:off x="530087" y="1209981"/>
            <a:ext cx="10972800" cy="4525963"/>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buFont typeface="Arial" panose="020B0604020202020204" pitchFamily="34" charset="0"/>
              <a:buChar char="•"/>
            </a:pPr>
            <a:endParaRPr lang="fr-CH" dirty="0" smtClean="0">
              <a:solidFill>
                <a:schemeClr val="tx1"/>
              </a:solidFill>
            </a:endParaRPr>
          </a:p>
        </p:txBody>
      </p:sp>
      <p:sp>
        <p:nvSpPr>
          <p:cNvPr id="7" name="TextBox 6"/>
          <p:cNvSpPr txBox="1"/>
          <p:nvPr/>
        </p:nvSpPr>
        <p:spPr>
          <a:xfrm>
            <a:off x="11901047" y="6554987"/>
            <a:ext cx="1196587" cy="276999"/>
          </a:xfrm>
          <a:prstGeom prst="rect">
            <a:avLst/>
          </a:prstGeom>
          <a:noFill/>
        </p:spPr>
        <p:txBody>
          <a:bodyPr wrap="square" rtlCol="0">
            <a:spAutoFit/>
          </a:bodyPr>
          <a:lstStyle/>
          <a:p>
            <a:fld id="{40048CD4-BD2D-45E1-B814-D5FF9B7841B6}" type="slidenum">
              <a:rPr lang="en-US" sz="1200" smtClean="0">
                <a:solidFill>
                  <a:schemeClr val="bg1">
                    <a:lumMod val="50000"/>
                  </a:schemeClr>
                </a:solidFill>
              </a:rPr>
              <a:t>8</a:t>
            </a:fld>
            <a:endParaRPr lang="en-US" sz="1200" dirty="0">
              <a:solidFill>
                <a:schemeClr val="bg1">
                  <a:lumMod val="50000"/>
                </a:schemeClr>
              </a:solidFill>
            </a:endParaRPr>
          </a:p>
        </p:txBody>
      </p:sp>
      <p:sp>
        <p:nvSpPr>
          <p:cNvPr id="20" name="Content Placeholder 2"/>
          <p:cNvSpPr txBox="1">
            <a:spLocks/>
          </p:cNvSpPr>
          <p:nvPr/>
        </p:nvSpPr>
        <p:spPr>
          <a:xfrm>
            <a:off x="397142" y="3077095"/>
            <a:ext cx="11422263" cy="1857112"/>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dirty="0" smtClean="0">
                <a:solidFill>
                  <a:schemeClr val="bg1"/>
                </a:solidFill>
              </a:rPr>
              <a:t>similar patters as with the median</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04095"/>
            <a:ext cx="7691078" cy="6153905"/>
          </a:xfrm>
          <a:prstGeom prst="rect">
            <a:avLst/>
          </a:prstGeom>
        </p:spPr>
      </p:pic>
      <p:pic>
        <p:nvPicPr>
          <p:cNvPr id="16" name="Picture 4" descr="Image result for histogram vector"/>
          <p:cNvPicPr>
            <a:picLocks noChangeAspect="1" noChangeArrowheads="1"/>
          </p:cNvPicPr>
          <p:nvPr/>
        </p:nvPicPr>
        <p:blipFill rotWithShape="1">
          <a:blip r:embed="rId4">
            <a:duotone>
              <a:prstClr val="black"/>
              <a:srgbClr val="FF0000">
                <a:tint val="45000"/>
                <a:satMod val="400000"/>
              </a:srgbClr>
            </a:duotone>
            <a:extLst>
              <a:ext uri="{BEBA8EAE-BF5A-486C-A8C5-ECC9F3942E4B}">
                <a14:imgProps xmlns:a14="http://schemas.microsoft.com/office/drawing/2010/main">
                  <a14:imgLayer r:embed="rId5">
                    <a14:imgEffect>
                      <a14:backgroundRemoval t="14762" b="89524" l="20000" r="86964"/>
                    </a14:imgEffect>
                    <a14:imgEffect>
                      <a14:sharpenSoften amount="-25000"/>
                    </a14:imgEffect>
                    <a14:imgEffect>
                      <a14:colorTemperature colorTemp="11200"/>
                    </a14:imgEffect>
                    <a14:imgEffect>
                      <a14:saturation sat="400000"/>
                    </a14:imgEffect>
                    <a14:imgEffect>
                      <a14:brightnessContrast bright="41000"/>
                    </a14:imgEffect>
                  </a14:imgLayer>
                </a14:imgProps>
              </a:ext>
              <a:ext uri="{28A0092B-C50C-407E-A947-70E740481C1C}">
                <a14:useLocalDpi xmlns:a14="http://schemas.microsoft.com/office/drawing/2010/main" val="0"/>
              </a:ext>
            </a:extLst>
          </a:blip>
          <a:srcRect l="17145" t="13069" r="11339" b="10048"/>
          <a:stretch/>
        </p:blipFill>
        <p:spPr bwMode="auto">
          <a:xfrm>
            <a:off x="11456346" y="56044"/>
            <a:ext cx="655782" cy="528754"/>
          </a:xfrm>
          <a:prstGeom prst="rect">
            <a:avLst/>
          </a:prstGeom>
          <a:noFill/>
          <a:extLst>
            <a:ext uri="{909E8E84-426E-40DD-AFC4-6F175D3DCCD1}">
              <a14:hiddenFill xmlns:a14="http://schemas.microsoft.com/office/drawing/2010/main">
                <a:solidFill>
                  <a:srgbClr val="FFFFFF"/>
                </a:solidFill>
              </a14:hiddenFill>
            </a:ext>
          </a:extLst>
        </p:spPr>
      </p:pic>
      <p:sp>
        <p:nvSpPr>
          <p:cNvPr id="21" name="Content Placeholder 2"/>
          <p:cNvSpPr txBox="1">
            <a:spLocks/>
          </p:cNvSpPr>
          <p:nvPr/>
        </p:nvSpPr>
        <p:spPr>
          <a:xfrm>
            <a:off x="7691078" y="738813"/>
            <a:ext cx="4500922" cy="6031263"/>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dirty="0" smtClean="0">
                <a:solidFill>
                  <a:schemeClr val="tx1"/>
                </a:solidFill>
              </a:rPr>
              <a:t>some interesting </a:t>
            </a:r>
            <a:r>
              <a:rPr lang="en-US" dirty="0" err="1" smtClean="0">
                <a:solidFill>
                  <a:schemeClr val="tx1"/>
                </a:solidFill>
              </a:rPr>
              <a:t>behaviours</a:t>
            </a:r>
            <a:endParaRPr lang="en-US" dirty="0" smtClean="0">
              <a:solidFill>
                <a:schemeClr val="tx1"/>
              </a:solidFill>
            </a:endParaRPr>
          </a:p>
          <a:p>
            <a:pPr marL="342900" indent="-342900" algn="l">
              <a:buFont typeface="Arial" panose="020B0604020202020204" pitchFamily="34" charset="0"/>
              <a:buChar char="•"/>
            </a:pPr>
            <a:r>
              <a:rPr lang="en-US" sz="2200" dirty="0" smtClean="0">
                <a:solidFill>
                  <a:schemeClr val="tx1"/>
                </a:solidFill>
              </a:rPr>
              <a:t>p-STAT3 </a:t>
            </a:r>
            <a:r>
              <a:rPr lang="en-US" sz="2200" dirty="0" smtClean="0">
                <a:solidFill>
                  <a:srgbClr val="7030A0"/>
                </a:solidFill>
              </a:rPr>
              <a:t>HER2</a:t>
            </a:r>
            <a:r>
              <a:rPr lang="en-US" sz="2200" dirty="0" smtClean="0">
                <a:solidFill>
                  <a:schemeClr val="tx1"/>
                </a:solidFill>
              </a:rPr>
              <a:t> cell lines have lower levels</a:t>
            </a:r>
          </a:p>
          <a:p>
            <a:pPr marL="342900" indent="-342900" algn="l">
              <a:buFont typeface="Arial" panose="020B0604020202020204" pitchFamily="34" charset="0"/>
              <a:buChar char="•"/>
            </a:pPr>
            <a:r>
              <a:rPr lang="en-US" sz="2200" dirty="0" smtClean="0">
                <a:solidFill>
                  <a:schemeClr val="tx1"/>
                </a:solidFill>
              </a:rPr>
              <a:t>Ki-67, p-P38, p-ERK </a:t>
            </a:r>
            <a:r>
              <a:rPr lang="en-US" sz="2200" dirty="0" smtClean="0">
                <a:solidFill>
                  <a:srgbClr val="0070C0"/>
                </a:solidFill>
              </a:rPr>
              <a:t>basal</a:t>
            </a:r>
            <a:r>
              <a:rPr lang="en-US" sz="2200" dirty="0" smtClean="0">
                <a:solidFill>
                  <a:schemeClr val="tx1"/>
                </a:solidFill>
              </a:rPr>
              <a:t> cell lines have overall higher levels</a:t>
            </a:r>
          </a:p>
          <a:p>
            <a:pPr marL="342900" indent="-342900" algn="l">
              <a:buFont typeface="Arial" panose="020B0604020202020204" pitchFamily="34" charset="0"/>
              <a:buChar char="•"/>
            </a:pPr>
            <a:r>
              <a:rPr lang="en-US" sz="2200" dirty="0" smtClean="0">
                <a:solidFill>
                  <a:schemeClr val="tx1"/>
                </a:solidFill>
              </a:rPr>
              <a:t>p-H3 </a:t>
            </a:r>
            <a:r>
              <a:rPr lang="en-US" sz="2200" dirty="0" smtClean="0">
                <a:solidFill>
                  <a:srgbClr val="00B050"/>
                </a:solidFill>
              </a:rPr>
              <a:t>normal</a:t>
            </a:r>
            <a:r>
              <a:rPr lang="en-US" sz="2200" dirty="0" smtClean="0">
                <a:solidFill>
                  <a:schemeClr val="tx1"/>
                </a:solidFill>
              </a:rPr>
              <a:t> cell lines respond stronger than the other cell lines</a:t>
            </a:r>
            <a:endParaRPr lang="en-US" sz="2200" dirty="0" smtClean="0">
              <a:solidFill>
                <a:srgbClr val="000000"/>
              </a:solidFill>
            </a:endParaRPr>
          </a:p>
        </p:txBody>
      </p:sp>
      <p:sp>
        <p:nvSpPr>
          <p:cNvPr id="12" name="Content Placeholder 2"/>
          <p:cNvSpPr txBox="1">
            <a:spLocks/>
          </p:cNvSpPr>
          <p:nvPr/>
        </p:nvSpPr>
        <p:spPr>
          <a:xfrm>
            <a:off x="10210798" y="6499217"/>
            <a:ext cx="2576242" cy="578306"/>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sz="1800" dirty="0" smtClean="0">
                <a:solidFill>
                  <a:schemeClr val="tx1"/>
                </a:solidFill>
              </a:rPr>
              <a:t>PAM50.zip</a:t>
            </a:r>
            <a:endParaRPr lang="en-US" sz="1400" dirty="0" smtClean="0">
              <a:solidFill>
                <a:schemeClr val="tx1"/>
              </a:solidFill>
            </a:endParaRPr>
          </a:p>
        </p:txBody>
      </p:sp>
      <p:grpSp>
        <p:nvGrpSpPr>
          <p:cNvPr id="13" name="Group 12"/>
          <p:cNvGrpSpPr/>
          <p:nvPr/>
        </p:nvGrpSpPr>
        <p:grpSpPr>
          <a:xfrm>
            <a:off x="294767" y="2168394"/>
            <a:ext cx="11602466" cy="2531504"/>
            <a:chOff x="298581" y="2030296"/>
            <a:chExt cx="11602466" cy="2795152"/>
          </a:xfrm>
        </p:grpSpPr>
        <p:sp>
          <p:nvSpPr>
            <p:cNvPr id="14" name="Rectangle 13"/>
            <p:cNvSpPr/>
            <p:nvPr/>
          </p:nvSpPr>
          <p:spPr>
            <a:xfrm>
              <a:off x="298581" y="2030296"/>
              <a:ext cx="11602466" cy="2795152"/>
            </a:xfrm>
            <a:prstGeom prst="rect">
              <a:avLst/>
            </a:prstGeom>
            <a:solidFill>
              <a:schemeClr val="tx1">
                <a:lumMod val="95000"/>
                <a:lumOff val="5000"/>
                <a:alpha val="8705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F0"/>
                </a:solidFill>
              </a:endParaRPr>
            </a:p>
          </p:txBody>
        </p:sp>
        <p:sp>
          <p:nvSpPr>
            <p:cNvPr id="15" name="Rectangle 14"/>
            <p:cNvSpPr/>
            <p:nvPr/>
          </p:nvSpPr>
          <p:spPr>
            <a:xfrm>
              <a:off x="4780320" y="3387670"/>
              <a:ext cx="2998862" cy="276999"/>
            </a:xfrm>
            <a:prstGeom prst="rect">
              <a:avLst/>
            </a:prstGeom>
          </p:spPr>
          <p:txBody>
            <a:bodyPr wrap="square">
              <a:spAutoFit/>
            </a:bodyPr>
            <a:lstStyle/>
            <a:p>
              <a:pPr algn="ctr"/>
              <a:endParaRPr lang="en-US" sz="1200" dirty="0">
                <a:solidFill>
                  <a:schemeClr val="bg1"/>
                </a:solidFill>
                <a:latin typeface="Arial Black" panose="020B0A04020102020204" pitchFamily="34" charset="0"/>
                <a:cs typeface="Arial" panose="020B0604020202020204" pitchFamily="34" charset="0"/>
              </a:endParaRPr>
            </a:p>
          </p:txBody>
        </p:sp>
      </p:grpSp>
      <p:sp>
        <p:nvSpPr>
          <p:cNvPr id="17" name="Content Placeholder 2"/>
          <p:cNvSpPr txBox="1">
            <a:spLocks/>
          </p:cNvSpPr>
          <p:nvPr/>
        </p:nvSpPr>
        <p:spPr>
          <a:xfrm>
            <a:off x="1077077" y="2867848"/>
            <a:ext cx="11422263" cy="1857112"/>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dirty="0" smtClean="0">
                <a:solidFill>
                  <a:schemeClr val="bg1"/>
                </a:solidFill>
              </a:rPr>
              <a:t>lots of information difficult to digest, need to simplify it: one possibility obtain one measurement per time-course -&gt; AUC </a:t>
            </a:r>
            <a:endParaRPr lang="en-US" sz="2200" dirty="0" smtClean="0">
              <a:solidFill>
                <a:schemeClr val="bg1"/>
              </a:solidFill>
            </a:endParaRPr>
          </a:p>
        </p:txBody>
      </p:sp>
    </p:spTree>
    <p:extLst>
      <p:ext uri="{BB962C8B-B14F-4D97-AF65-F5344CB8AC3E}">
        <p14:creationId xmlns:p14="http://schemas.microsoft.com/office/powerpoint/2010/main" val="38433952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ectangle 113"/>
          <p:cNvSpPr/>
          <p:nvPr/>
        </p:nvSpPr>
        <p:spPr>
          <a:xfrm>
            <a:off x="0" y="-1"/>
            <a:ext cx="12192000" cy="635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latin typeface="Arial" panose="020B0604020202020204" pitchFamily="34" charset="0"/>
              <a:cs typeface="Arial" panose="020B0604020202020204" pitchFamily="34" charset="0"/>
            </a:endParaRPr>
          </a:p>
        </p:txBody>
      </p:sp>
      <p:sp>
        <p:nvSpPr>
          <p:cNvPr id="12" name="Rectangle 11"/>
          <p:cNvSpPr/>
          <p:nvPr/>
        </p:nvSpPr>
        <p:spPr>
          <a:xfrm flipV="1">
            <a:off x="0" y="634999"/>
            <a:ext cx="12192000" cy="8061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ntent Placeholder 2"/>
          <p:cNvSpPr txBox="1">
            <a:spLocks/>
          </p:cNvSpPr>
          <p:nvPr/>
        </p:nvSpPr>
        <p:spPr>
          <a:xfrm>
            <a:off x="530087" y="1209981"/>
            <a:ext cx="10972800" cy="4525963"/>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buFont typeface="Arial" panose="020B0604020202020204" pitchFamily="34" charset="0"/>
              <a:buChar char="•"/>
            </a:pPr>
            <a:endParaRPr lang="fr-CH" dirty="0" smtClean="0">
              <a:solidFill>
                <a:schemeClr val="tx1"/>
              </a:solidFill>
            </a:endParaRPr>
          </a:p>
        </p:txBody>
      </p:sp>
      <p:sp>
        <p:nvSpPr>
          <p:cNvPr id="7" name="TextBox 6"/>
          <p:cNvSpPr txBox="1"/>
          <p:nvPr/>
        </p:nvSpPr>
        <p:spPr>
          <a:xfrm>
            <a:off x="11901047" y="6554987"/>
            <a:ext cx="1196587" cy="276999"/>
          </a:xfrm>
          <a:prstGeom prst="rect">
            <a:avLst/>
          </a:prstGeom>
          <a:noFill/>
        </p:spPr>
        <p:txBody>
          <a:bodyPr wrap="square" rtlCol="0">
            <a:spAutoFit/>
          </a:bodyPr>
          <a:lstStyle/>
          <a:p>
            <a:fld id="{40048CD4-BD2D-45E1-B814-D5FF9B7841B6}" type="slidenum">
              <a:rPr lang="en-US" sz="1200" smtClean="0">
                <a:solidFill>
                  <a:schemeClr val="bg1">
                    <a:lumMod val="50000"/>
                  </a:schemeClr>
                </a:solidFill>
              </a:rPr>
              <a:t>9</a:t>
            </a:fld>
            <a:endParaRPr lang="en-US" sz="1200" dirty="0">
              <a:solidFill>
                <a:schemeClr val="bg1">
                  <a:lumMod val="50000"/>
                </a:schemeClr>
              </a:solidFill>
            </a:endParaRPr>
          </a:p>
        </p:txBody>
      </p:sp>
      <p:sp>
        <p:nvSpPr>
          <p:cNvPr id="17" name="Rectangle 16"/>
          <p:cNvSpPr/>
          <p:nvPr/>
        </p:nvSpPr>
        <p:spPr>
          <a:xfrm>
            <a:off x="25400" y="20022"/>
            <a:ext cx="12343938" cy="584775"/>
          </a:xfrm>
          <a:prstGeom prst="rect">
            <a:avLst/>
          </a:prstGeom>
        </p:spPr>
        <p:txBody>
          <a:bodyPr wrap="square" anchor="ctr">
            <a:spAutoFit/>
          </a:bodyPr>
          <a:lstStyle/>
          <a:p>
            <a:pPr eaLnBrk="0" hangingPunct="0">
              <a:defRPr/>
            </a:pPr>
            <a:r>
              <a:rPr lang="en-US" sz="2400" b="1" dirty="0">
                <a:solidFill>
                  <a:srgbClr val="00B0F0"/>
                </a:solidFill>
                <a:cs typeface="Calibri"/>
              </a:rPr>
              <a:t>integration </a:t>
            </a:r>
            <a:r>
              <a:rPr lang="en-US" sz="2400" b="1" dirty="0" smtClean="0">
                <a:solidFill>
                  <a:srgbClr val="00B0F0"/>
                </a:solidFill>
                <a:cs typeface="Calibri"/>
              </a:rPr>
              <a:t>I </a:t>
            </a:r>
            <a:r>
              <a:rPr lang="en-US" sz="3200" dirty="0" smtClean="0">
                <a:solidFill>
                  <a:schemeClr val="bg1"/>
                </a:solidFill>
                <a:cs typeface="Calibri"/>
              </a:rPr>
              <a:t>condense the time-course into one measurement: AUC</a:t>
            </a:r>
            <a:endParaRPr lang="en-US" sz="3200" dirty="0" smtClean="0">
              <a:solidFill>
                <a:schemeClr val="bg1"/>
              </a:solidFill>
              <a:latin typeface="Calibri"/>
              <a:cs typeface="Calibri"/>
            </a:endParaRPr>
          </a:p>
        </p:txBody>
      </p:sp>
      <p:pic>
        <p:nvPicPr>
          <p:cNvPr id="19" name="Picture 4" descr="Image result for histogram vector"/>
          <p:cNvPicPr>
            <a:picLocks noChangeAspect="1" noChangeArrowheads="1"/>
          </p:cNvPicPr>
          <p:nvPr/>
        </p:nvPicPr>
        <p:blipFill rotWithShape="1">
          <a:blip r:embed="rId4">
            <a:duotone>
              <a:prstClr val="black"/>
              <a:srgbClr val="FF0000">
                <a:tint val="45000"/>
                <a:satMod val="400000"/>
              </a:srgbClr>
            </a:duotone>
            <a:extLst>
              <a:ext uri="{BEBA8EAE-BF5A-486C-A8C5-ECC9F3942E4B}">
                <a14:imgProps xmlns:a14="http://schemas.microsoft.com/office/drawing/2010/main">
                  <a14:imgLayer r:embed="rId5">
                    <a14:imgEffect>
                      <a14:backgroundRemoval t="14762" b="89524" l="20000" r="86964"/>
                    </a14:imgEffect>
                    <a14:imgEffect>
                      <a14:sharpenSoften amount="-25000"/>
                    </a14:imgEffect>
                    <a14:imgEffect>
                      <a14:colorTemperature colorTemp="11200"/>
                    </a14:imgEffect>
                    <a14:imgEffect>
                      <a14:saturation sat="400000"/>
                    </a14:imgEffect>
                    <a14:imgEffect>
                      <a14:brightnessContrast bright="41000"/>
                    </a14:imgEffect>
                  </a14:imgLayer>
                </a14:imgProps>
              </a:ext>
              <a:ext uri="{28A0092B-C50C-407E-A947-70E740481C1C}">
                <a14:useLocalDpi xmlns:a14="http://schemas.microsoft.com/office/drawing/2010/main" val="0"/>
              </a:ext>
            </a:extLst>
          </a:blip>
          <a:srcRect l="17145" t="13069" r="11339" b="10048"/>
          <a:stretch/>
        </p:blipFill>
        <p:spPr bwMode="auto">
          <a:xfrm>
            <a:off x="11456346" y="56044"/>
            <a:ext cx="655782" cy="528754"/>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p:cNvGrpSpPr/>
          <p:nvPr/>
        </p:nvGrpSpPr>
        <p:grpSpPr>
          <a:xfrm>
            <a:off x="6082635" y="-5577930"/>
            <a:ext cx="2240361" cy="11000243"/>
            <a:chOff x="2283303" y="759851"/>
            <a:chExt cx="1233620" cy="6057113"/>
          </a:xfrm>
        </p:grpSpPr>
        <p:pic>
          <p:nvPicPr>
            <p:cNvPr id="2" name="Picture 1"/>
            <p:cNvPicPr>
              <a:picLocks noChangeAspect="1"/>
            </p:cNvPicPr>
            <p:nvPr/>
          </p:nvPicPr>
          <p:blipFill rotWithShape="1">
            <a:blip r:embed="rId6">
              <a:extLst>
                <a:ext uri="{28A0092B-C50C-407E-A947-70E740481C1C}">
                  <a14:useLocalDpi xmlns:a14="http://schemas.microsoft.com/office/drawing/2010/main" val="0"/>
                </a:ext>
              </a:extLst>
            </a:blip>
            <a:srcRect t="77936" r="84860"/>
            <a:stretch/>
          </p:blipFill>
          <p:spPr>
            <a:xfrm>
              <a:off x="2283303" y="5470740"/>
              <a:ext cx="1154511" cy="1346224"/>
            </a:xfrm>
            <a:prstGeom prst="rect">
              <a:avLst/>
            </a:prstGeom>
          </p:spPr>
        </p:pic>
        <p:sp>
          <p:nvSpPr>
            <p:cNvPr id="4" name="Rectangle 3"/>
            <p:cNvSpPr/>
            <p:nvPr/>
          </p:nvSpPr>
          <p:spPr>
            <a:xfrm>
              <a:off x="3165230" y="759851"/>
              <a:ext cx="351693" cy="14603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2" name="Content Placeholder 2"/>
          <p:cNvSpPr txBox="1">
            <a:spLocks/>
          </p:cNvSpPr>
          <p:nvPr/>
        </p:nvSpPr>
        <p:spPr>
          <a:xfrm>
            <a:off x="242549" y="999884"/>
            <a:ext cx="11422263" cy="1857112"/>
          </a:xfrm>
          <a:prstGeom prst="rect">
            <a:avLst/>
          </a:prstGeom>
        </p:spPr>
        <p:txBody>
          <a:bodyPr vert="horz" lIns="91440" tIns="45720" rIns="91440" bIns="45720" rtlCol="0">
            <a:normAutofit fontScale="85000" lnSpcReduction="20000"/>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dirty="0" smtClean="0">
                <a:solidFill>
                  <a:schemeClr val="tx1"/>
                </a:solidFill>
              </a:rPr>
              <a:t>calculate the Area Under the Curve (AUC) for each measured marker for an approximation of pathway activity</a:t>
            </a:r>
          </a:p>
          <a:p>
            <a:pPr marL="457200" indent="-457200" algn="l">
              <a:buFont typeface="Arial" panose="020B0604020202020204" pitchFamily="34" charset="0"/>
              <a:buChar char="•"/>
            </a:pPr>
            <a:r>
              <a:rPr lang="en-US" sz="2200" dirty="0" smtClean="0">
                <a:solidFill>
                  <a:schemeClr val="tx1"/>
                </a:solidFill>
              </a:rPr>
              <a:t>if flat it can still have a large value as it depends on the height of the curve</a:t>
            </a:r>
          </a:p>
          <a:p>
            <a:pPr marL="457200" indent="-457200" algn="l">
              <a:buFont typeface="Arial" panose="020B0604020202020204" pitchFamily="34" charset="0"/>
              <a:buChar char="•"/>
            </a:pPr>
            <a:r>
              <a:rPr lang="en-US" sz="2200" dirty="0" smtClean="0">
                <a:solidFill>
                  <a:schemeClr val="tx1"/>
                </a:solidFill>
              </a:rPr>
              <a:t>for the “full” condition we integrate the value one value over 60 minutes (flat line)</a:t>
            </a:r>
          </a:p>
          <a:p>
            <a:pPr marL="457200" indent="-457200" algn="l">
              <a:buFont typeface="Arial" panose="020B0604020202020204" pitchFamily="34" charset="0"/>
              <a:buChar char="•"/>
            </a:pPr>
            <a:r>
              <a:rPr lang="en-US" sz="2200" dirty="0" smtClean="0">
                <a:solidFill>
                  <a:schemeClr val="tx1"/>
                </a:solidFill>
              </a:rPr>
              <a:t>in the case of the last time-point (60 minutes) is an NA we approximate it to the closes measured time-point (such that we always integrate over the same “length”)</a:t>
            </a:r>
          </a:p>
        </p:txBody>
      </p:sp>
      <p:pic>
        <p:nvPicPr>
          <p:cNvPr id="34" name="Picture 33"/>
          <p:cNvPicPr>
            <a:picLocks noChangeAspect="1"/>
          </p:cNvPicPr>
          <p:nvPr/>
        </p:nvPicPr>
        <p:blipFill>
          <a:blip r:embed="rId7"/>
          <a:stretch>
            <a:fillRect/>
          </a:stretch>
        </p:blipFill>
        <p:spPr>
          <a:xfrm>
            <a:off x="2081695" y="3344974"/>
            <a:ext cx="4286690" cy="1364532"/>
          </a:xfrm>
          <a:prstGeom prst="rect">
            <a:avLst/>
          </a:prstGeom>
        </p:spPr>
      </p:pic>
      <p:sp>
        <p:nvSpPr>
          <p:cNvPr id="3" name="Rectangle 2"/>
          <p:cNvSpPr/>
          <p:nvPr/>
        </p:nvSpPr>
        <p:spPr>
          <a:xfrm>
            <a:off x="242549" y="5256236"/>
            <a:ext cx="11422263" cy="1200329"/>
          </a:xfrm>
          <a:prstGeom prst="rect">
            <a:avLst/>
          </a:prstGeom>
        </p:spPr>
        <p:txBody>
          <a:bodyPr wrap="square">
            <a:spAutoFit/>
          </a:bodyPr>
          <a:lstStyle/>
          <a:p>
            <a:pPr marL="457200" indent="-457200">
              <a:buFont typeface="Arial" panose="020B0604020202020204" pitchFamily="34" charset="0"/>
              <a:buChar char="•"/>
            </a:pPr>
            <a:r>
              <a:rPr lang="en-US" dirty="0">
                <a:solidFill>
                  <a:srgbClr val="FF0000"/>
                </a:solidFill>
              </a:rPr>
              <a:t>should we remove the time-point 0 “basal” expression: this would allow us to look at markers changing in phosphorylation levels over time and not at constant levels (since they are relative and highly dependent on the antibody concentration used)?</a:t>
            </a:r>
          </a:p>
          <a:p>
            <a:pPr marL="457200" indent="-457200">
              <a:buFont typeface="Arial" panose="020B0604020202020204" pitchFamily="34" charset="0"/>
              <a:buChar char="•"/>
            </a:pPr>
            <a:r>
              <a:rPr lang="en-US" dirty="0">
                <a:solidFill>
                  <a:srgbClr val="FF0000"/>
                </a:solidFill>
              </a:rPr>
              <a:t>other possibility is to center each time-course to 0 to just obtain a measure of signal </a:t>
            </a:r>
            <a:r>
              <a:rPr lang="en-US" dirty="0" smtClean="0">
                <a:solidFill>
                  <a:srgbClr val="FF0000"/>
                </a:solidFill>
              </a:rPr>
              <a:t>variability </a:t>
            </a:r>
            <a:endParaRPr lang="en-US" dirty="0">
              <a:solidFill>
                <a:srgbClr val="FF0000"/>
              </a:solidFill>
            </a:endParaRPr>
          </a:p>
        </p:txBody>
      </p:sp>
      <p:sp>
        <p:nvSpPr>
          <p:cNvPr id="18" name="Rectangle 17"/>
          <p:cNvSpPr/>
          <p:nvPr/>
        </p:nvSpPr>
        <p:spPr>
          <a:xfrm>
            <a:off x="4662149" y="2950485"/>
            <a:ext cx="11422263" cy="369332"/>
          </a:xfrm>
          <a:prstGeom prst="rect">
            <a:avLst/>
          </a:prstGeom>
        </p:spPr>
        <p:txBody>
          <a:bodyPr wrap="square">
            <a:spAutoFit/>
          </a:bodyPr>
          <a:lstStyle/>
          <a:p>
            <a:r>
              <a:rPr lang="en-US" dirty="0" smtClean="0">
                <a:solidFill>
                  <a:srgbClr val="00B050"/>
                </a:solidFill>
              </a:rPr>
              <a:t>integration</a:t>
            </a:r>
            <a:endParaRPr lang="en-US" dirty="0">
              <a:solidFill>
                <a:srgbClr val="00B050"/>
              </a:solidFill>
            </a:endParaRPr>
          </a:p>
        </p:txBody>
      </p:sp>
      <p:sp>
        <p:nvSpPr>
          <p:cNvPr id="6" name="Rectangle 5"/>
          <p:cNvSpPr/>
          <p:nvPr/>
        </p:nvSpPr>
        <p:spPr>
          <a:xfrm>
            <a:off x="4510380" y="3026573"/>
            <a:ext cx="1572255" cy="1682933"/>
          </a:xfrm>
          <a:prstGeom prst="rect">
            <a:avLst/>
          </a:prstGeom>
          <a:noFill/>
          <a:ln w="38100">
            <a:solidFill>
              <a:srgbClr val="00B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945189048"/>
      </p:ext>
    </p:extLst>
  </p:cSld>
  <p:clrMapOvr>
    <a:masterClrMapping/>
  </p:clrMapOvr>
  <mc:AlternateContent xmlns:mc="http://schemas.openxmlformats.org/markup-compatibility/2006" xmlns:p14="http://schemas.microsoft.com/office/powerpoint/2010/main">
    <mc:Choice Requires="p14">
      <p:transition p14:dur="0" advTm="36385"/>
    </mc:Choice>
    <mc:Fallback xmlns="">
      <p:transition advTm="36385"/>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2.9"/>
</p:tagLst>
</file>

<file path=ppt/tags/tag10.xml><?xml version="1.0" encoding="utf-8"?>
<p:tagLst xmlns:a="http://schemas.openxmlformats.org/drawingml/2006/main" xmlns:r="http://schemas.openxmlformats.org/officeDocument/2006/relationships" xmlns:p="http://schemas.openxmlformats.org/presentationml/2006/main">
  <p:tag name="TIMING" val="|5.5|22.4"/>
</p:tagLst>
</file>

<file path=ppt/tags/tag11.xml><?xml version="1.0" encoding="utf-8"?>
<p:tagLst xmlns:a="http://schemas.openxmlformats.org/drawingml/2006/main" xmlns:r="http://schemas.openxmlformats.org/officeDocument/2006/relationships" xmlns:p="http://schemas.openxmlformats.org/presentationml/2006/main">
  <p:tag name="TIMING" val="|5.5|22.4"/>
</p:tagLst>
</file>

<file path=ppt/tags/tag12.xml><?xml version="1.0" encoding="utf-8"?>
<p:tagLst xmlns:a="http://schemas.openxmlformats.org/drawingml/2006/main" xmlns:r="http://schemas.openxmlformats.org/officeDocument/2006/relationships" xmlns:p="http://schemas.openxmlformats.org/presentationml/2006/main">
  <p:tag name="TIMING" val="|5.5|22.4"/>
</p:tagLst>
</file>

<file path=ppt/tags/tag13.xml><?xml version="1.0" encoding="utf-8"?>
<p:tagLst xmlns:a="http://schemas.openxmlformats.org/drawingml/2006/main" xmlns:r="http://schemas.openxmlformats.org/officeDocument/2006/relationships" xmlns:p="http://schemas.openxmlformats.org/presentationml/2006/main">
  <p:tag name="TIMING" val="|5.5|22.4"/>
</p:tagLst>
</file>

<file path=ppt/tags/tag2.xml><?xml version="1.0" encoding="utf-8"?>
<p:tagLst xmlns:a="http://schemas.openxmlformats.org/drawingml/2006/main" xmlns:r="http://schemas.openxmlformats.org/officeDocument/2006/relationships" xmlns:p="http://schemas.openxmlformats.org/presentationml/2006/main">
  <p:tag name="TIMING" val="|8.9|16.6"/>
</p:tagLst>
</file>

<file path=ppt/tags/tag3.xml><?xml version="1.0" encoding="utf-8"?>
<p:tagLst xmlns:a="http://schemas.openxmlformats.org/drawingml/2006/main" xmlns:r="http://schemas.openxmlformats.org/officeDocument/2006/relationships" xmlns:p="http://schemas.openxmlformats.org/presentationml/2006/main">
  <p:tag name="TIMING" val="|8.9|16.6"/>
</p:tagLst>
</file>

<file path=ppt/tags/tag4.xml><?xml version="1.0" encoding="utf-8"?>
<p:tagLst xmlns:a="http://schemas.openxmlformats.org/drawingml/2006/main" xmlns:r="http://schemas.openxmlformats.org/officeDocument/2006/relationships" xmlns:p="http://schemas.openxmlformats.org/presentationml/2006/main">
  <p:tag name="TIMING" val="|8.9|16.6"/>
</p:tagLst>
</file>

<file path=ppt/tags/tag5.xml><?xml version="1.0" encoding="utf-8"?>
<p:tagLst xmlns:a="http://schemas.openxmlformats.org/drawingml/2006/main" xmlns:r="http://schemas.openxmlformats.org/officeDocument/2006/relationships" xmlns:p="http://schemas.openxmlformats.org/presentationml/2006/main">
  <p:tag name="TIMING" val="|8.9|16.6"/>
</p:tagLst>
</file>

<file path=ppt/tags/tag6.xml><?xml version="1.0" encoding="utf-8"?>
<p:tagLst xmlns:a="http://schemas.openxmlformats.org/drawingml/2006/main" xmlns:r="http://schemas.openxmlformats.org/officeDocument/2006/relationships" xmlns:p="http://schemas.openxmlformats.org/presentationml/2006/main">
  <p:tag name="TIMING" val="|8.9|16.6"/>
</p:tagLst>
</file>

<file path=ppt/tags/tag7.xml><?xml version="1.0" encoding="utf-8"?>
<p:tagLst xmlns:a="http://schemas.openxmlformats.org/drawingml/2006/main" xmlns:r="http://schemas.openxmlformats.org/officeDocument/2006/relationships" xmlns:p="http://schemas.openxmlformats.org/presentationml/2006/main">
  <p:tag name="TIMING" val="|8.9|16.6"/>
</p:tagLst>
</file>

<file path=ppt/tags/tag8.xml><?xml version="1.0" encoding="utf-8"?>
<p:tagLst xmlns:a="http://schemas.openxmlformats.org/drawingml/2006/main" xmlns:r="http://schemas.openxmlformats.org/officeDocument/2006/relationships" xmlns:p="http://schemas.openxmlformats.org/presentationml/2006/main">
  <p:tag name="TIMING" val="|5.5|22.4"/>
</p:tagLst>
</file>

<file path=ppt/tags/tag9.xml><?xml version="1.0" encoding="utf-8"?>
<p:tagLst xmlns:a="http://schemas.openxmlformats.org/drawingml/2006/main" xmlns:r="http://schemas.openxmlformats.org/officeDocument/2006/relationships" xmlns:p="http://schemas.openxmlformats.org/presentationml/2006/main">
  <p:tag name="TIMING" val="|5.5|22.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979</Words>
  <Application>Microsoft Office PowerPoint</Application>
  <PresentationFormat>Widescreen</PresentationFormat>
  <Paragraphs>204</Paragraphs>
  <Slides>22</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ＭＳ Ｐゴシック</vt:lpstr>
      <vt:lpstr>Arial</vt:lpstr>
      <vt:lpstr>Arial Black</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Nico D</dc:creator>
  <cp:lastModifiedBy>Marco Tognetti</cp:lastModifiedBy>
  <cp:revision>4046</cp:revision>
  <dcterms:created xsi:type="dcterms:W3CDTF">2014-03-04T13:29:01Z</dcterms:created>
  <dcterms:modified xsi:type="dcterms:W3CDTF">2018-09-03T14:50:13Z</dcterms:modified>
</cp:coreProperties>
</file>